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68" r:id="rId3"/>
    <p:sldId id="258" r:id="rId4"/>
    <p:sldId id="259" r:id="rId5"/>
    <p:sldId id="270" r:id="rId6"/>
    <p:sldId id="271" r:id="rId7"/>
    <p:sldId id="260" r:id="rId8"/>
    <p:sldId id="261" r:id="rId9"/>
    <p:sldId id="262" r:id="rId10"/>
    <p:sldId id="264" r:id="rId11"/>
    <p:sldId id="266" r:id="rId12"/>
    <p:sldId id="267" r:id="rId13"/>
    <p:sldId id="269" r:id="rId14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20"/>
    <p:restoredTop sz="84889"/>
  </p:normalViewPr>
  <p:slideViewPr>
    <p:cSldViewPr snapToGrid="0" snapToObjects="1">
      <p:cViewPr varScale="1">
        <p:scale>
          <a:sx n="58" d="100"/>
          <a:sy n="58" d="100"/>
        </p:scale>
        <p:origin x="12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BD8BF0-8B5B-5B40-8A30-EA715AAAE732}" type="doc">
      <dgm:prSet loTypeId="urn:microsoft.com/office/officeart/2005/8/layout/process1" loCatId="" qsTypeId="urn:microsoft.com/office/officeart/2005/8/quickstyle/simple1" qsCatId="simple" csTypeId="urn:microsoft.com/office/officeart/2005/8/colors/accent0_1" csCatId="mainScheme" phldr="1"/>
      <dgm:spPr/>
    </dgm:pt>
    <dgm:pt modelId="{A4FE19A4-A69B-5341-8FC6-A0D868769BB4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Model(s) creation and optimization</a:t>
          </a:r>
        </a:p>
      </dgm:t>
    </dgm:pt>
    <dgm:pt modelId="{2297F0E4-823B-EE4F-8296-751395F6675C}" type="parTrans" cxnId="{590E96D9-B486-B844-A6F6-B519F6BE81F8}">
      <dgm:prSet/>
      <dgm:spPr/>
      <dgm:t>
        <a:bodyPr/>
        <a:lstStyle/>
        <a:p>
          <a:endParaRPr lang="en-GB"/>
        </a:p>
      </dgm:t>
    </dgm:pt>
    <dgm:pt modelId="{052605DC-1055-3945-BADB-E5435F833F25}" type="sibTrans" cxnId="{590E96D9-B486-B844-A6F6-B519F6BE81F8}">
      <dgm:prSet/>
      <dgm:spPr/>
      <dgm:t>
        <a:bodyPr/>
        <a:lstStyle/>
        <a:p>
          <a:endParaRPr lang="en-GB"/>
        </a:p>
      </dgm:t>
    </dgm:pt>
    <dgm:pt modelId="{DB6A80B0-D4D1-554A-8918-C4F2CD047109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Model-based simulations</a:t>
          </a:r>
        </a:p>
      </dgm:t>
    </dgm:pt>
    <dgm:pt modelId="{76B986B5-6657-CD4A-962D-5ABEAF1EBF0A}" type="parTrans" cxnId="{210CB480-F718-E64C-9D76-196F82B1C009}">
      <dgm:prSet/>
      <dgm:spPr/>
      <dgm:t>
        <a:bodyPr/>
        <a:lstStyle/>
        <a:p>
          <a:endParaRPr lang="en-GB"/>
        </a:p>
      </dgm:t>
    </dgm:pt>
    <dgm:pt modelId="{F304DCB0-790A-EE4E-B2B8-0DCA49BFF181}" type="sibTrans" cxnId="{210CB480-F718-E64C-9D76-196F82B1C009}">
      <dgm:prSet/>
      <dgm:spPr/>
      <dgm:t>
        <a:bodyPr/>
        <a:lstStyle/>
        <a:p>
          <a:endParaRPr lang="en-GB"/>
        </a:p>
      </dgm:t>
    </dgm:pt>
    <dgm:pt modelId="{49E3F291-2800-C14E-8C96-AE7752E8808B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 fit assessment</a:t>
          </a:r>
        </a:p>
      </dgm:t>
    </dgm:pt>
    <dgm:pt modelId="{C710F855-F557-7C4F-893F-4AF00E1E4540}" type="parTrans" cxnId="{8F8695F9-147F-B349-AAAC-400BAA3E29B2}">
      <dgm:prSet/>
      <dgm:spPr/>
      <dgm:t>
        <a:bodyPr/>
        <a:lstStyle/>
        <a:p>
          <a:endParaRPr lang="en-GB"/>
        </a:p>
      </dgm:t>
    </dgm:pt>
    <dgm:pt modelId="{611E596A-70EC-2B48-9E74-255613CE2F2F}" type="sibTrans" cxnId="{8F8695F9-147F-B349-AAAC-400BAA3E29B2}">
      <dgm:prSet/>
      <dgm:spPr/>
      <dgm:t>
        <a:bodyPr/>
        <a:lstStyle/>
        <a:p>
          <a:endParaRPr lang="en-GB"/>
        </a:p>
      </dgm:t>
    </dgm:pt>
    <dgm:pt modelId="{E8C55CAA-5330-BD46-BB03-01E74D6DBA2B}">
      <dgm:prSet phldrT="[Text]"/>
      <dgm:spPr/>
      <dgm:t>
        <a:bodyPr/>
        <a:lstStyle/>
        <a:p>
          <a:r>
            <a:rPr lang="en-GB" dirty="0">
              <a:latin typeface="Hind" panose="02000000000000000000" pitchFamily="2" charset="77"/>
              <a:cs typeface="Hind" panose="02000000000000000000" pitchFamily="2" charset="77"/>
            </a:rPr>
            <a:t>Model comparison</a:t>
          </a:r>
        </a:p>
      </dgm:t>
    </dgm:pt>
    <dgm:pt modelId="{24600FA2-85AF-3D48-8E84-5AA1C1EBF757}" type="parTrans" cxnId="{1A7BC97D-FC92-F440-8AB4-43A2801AEC06}">
      <dgm:prSet/>
      <dgm:spPr/>
      <dgm:t>
        <a:bodyPr/>
        <a:lstStyle/>
        <a:p>
          <a:endParaRPr lang="en-GB"/>
        </a:p>
      </dgm:t>
    </dgm:pt>
    <dgm:pt modelId="{165D78A1-B4A0-AD4B-BC54-43FFE33E3F71}" type="sibTrans" cxnId="{1A7BC97D-FC92-F440-8AB4-43A2801AEC06}">
      <dgm:prSet/>
      <dgm:spPr/>
      <dgm:t>
        <a:bodyPr/>
        <a:lstStyle/>
        <a:p>
          <a:endParaRPr lang="en-GB"/>
        </a:p>
      </dgm:t>
    </dgm:pt>
    <dgm:pt modelId="{D2D1B3A9-9B3D-4141-96B6-19A5DE51E5F6}" type="pres">
      <dgm:prSet presAssocID="{05BD8BF0-8B5B-5B40-8A30-EA715AAAE732}" presName="Name0" presStyleCnt="0">
        <dgm:presLayoutVars>
          <dgm:dir/>
          <dgm:resizeHandles val="exact"/>
        </dgm:presLayoutVars>
      </dgm:prSet>
      <dgm:spPr/>
    </dgm:pt>
    <dgm:pt modelId="{7F958706-1079-AD44-AB6E-9008E057E2ED}" type="pres">
      <dgm:prSet presAssocID="{A4FE19A4-A69B-5341-8FC6-A0D868769BB4}" presName="node" presStyleLbl="node1" presStyleIdx="0" presStyleCnt="4">
        <dgm:presLayoutVars>
          <dgm:bulletEnabled val="1"/>
        </dgm:presLayoutVars>
      </dgm:prSet>
      <dgm:spPr/>
    </dgm:pt>
    <dgm:pt modelId="{D7315F3C-E483-CC46-9E5F-3590E864841E}" type="pres">
      <dgm:prSet presAssocID="{052605DC-1055-3945-BADB-E5435F833F25}" presName="sibTrans" presStyleLbl="sibTrans2D1" presStyleIdx="0" presStyleCnt="3"/>
      <dgm:spPr/>
    </dgm:pt>
    <dgm:pt modelId="{81C92330-5015-BB41-A4AA-C7F133CCC890}" type="pres">
      <dgm:prSet presAssocID="{052605DC-1055-3945-BADB-E5435F833F25}" presName="connectorText" presStyleLbl="sibTrans2D1" presStyleIdx="0" presStyleCnt="3"/>
      <dgm:spPr/>
    </dgm:pt>
    <dgm:pt modelId="{204EA3B7-66DE-8B40-9D77-8E4D3C0E71E8}" type="pres">
      <dgm:prSet presAssocID="{DB6A80B0-D4D1-554A-8918-C4F2CD047109}" presName="node" presStyleLbl="node1" presStyleIdx="1" presStyleCnt="4">
        <dgm:presLayoutVars>
          <dgm:bulletEnabled val="1"/>
        </dgm:presLayoutVars>
      </dgm:prSet>
      <dgm:spPr/>
    </dgm:pt>
    <dgm:pt modelId="{C624BC64-37AB-1D4B-9722-509C42BD5942}" type="pres">
      <dgm:prSet presAssocID="{F304DCB0-790A-EE4E-B2B8-0DCA49BFF181}" presName="sibTrans" presStyleLbl="sibTrans2D1" presStyleIdx="1" presStyleCnt="3"/>
      <dgm:spPr/>
    </dgm:pt>
    <dgm:pt modelId="{9647C867-460A-CD4D-94B5-22D334A15D12}" type="pres">
      <dgm:prSet presAssocID="{F304DCB0-790A-EE4E-B2B8-0DCA49BFF181}" presName="connectorText" presStyleLbl="sibTrans2D1" presStyleIdx="1" presStyleCnt="3"/>
      <dgm:spPr/>
    </dgm:pt>
    <dgm:pt modelId="{AD4CB43D-AC3F-EF4A-B9C6-D1AB474C52E7}" type="pres">
      <dgm:prSet presAssocID="{49E3F291-2800-C14E-8C96-AE7752E8808B}" presName="node" presStyleLbl="node1" presStyleIdx="2" presStyleCnt="4">
        <dgm:presLayoutVars>
          <dgm:bulletEnabled val="1"/>
        </dgm:presLayoutVars>
      </dgm:prSet>
      <dgm:spPr/>
    </dgm:pt>
    <dgm:pt modelId="{8D29FA5D-B1A5-5942-89D8-B600C643ED49}" type="pres">
      <dgm:prSet presAssocID="{611E596A-70EC-2B48-9E74-255613CE2F2F}" presName="sibTrans" presStyleLbl="sibTrans2D1" presStyleIdx="2" presStyleCnt="3"/>
      <dgm:spPr/>
    </dgm:pt>
    <dgm:pt modelId="{7737E291-A55D-5D4D-9FF5-58095DFD693C}" type="pres">
      <dgm:prSet presAssocID="{611E596A-70EC-2B48-9E74-255613CE2F2F}" presName="connectorText" presStyleLbl="sibTrans2D1" presStyleIdx="2" presStyleCnt="3"/>
      <dgm:spPr/>
    </dgm:pt>
    <dgm:pt modelId="{BACFA7C8-D5A0-3444-9837-19C12387649B}" type="pres">
      <dgm:prSet presAssocID="{E8C55CAA-5330-BD46-BB03-01E74D6DBA2B}" presName="node" presStyleLbl="node1" presStyleIdx="3" presStyleCnt="4">
        <dgm:presLayoutVars>
          <dgm:bulletEnabled val="1"/>
        </dgm:presLayoutVars>
      </dgm:prSet>
      <dgm:spPr/>
    </dgm:pt>
  </dgm:ptLst>
  <dgm:cxnLst>
    <dgm:cxn modelId="{831AA52B-7779-4A4C-9155-688CE3F5444B}" type="presOf" srcId="{611E596A-70EC-2B48-9E74-255613CE2F2F}" destId="{7737E291-A55D-5D4D-9FF5-58095DFD693C}" srcOrd="1" destOrd="0" presId="urn:microsoft.com/office/officeart/2005/8/layout/process1"/>
    <dgm:cxn modelId="{AF458637-7FA6-7541-B8BE-B1F796C82E01}" type="presOf" srcId="{A4FE19A4-A69B-5341-8FC6-A0D868769BB4}" destId="{7F958706-1079-AD44-AB6E-9008E057E2ED}" srcOrd="0" destOrd="0" presId="urn:microsoft.com/office/officeart/2005/8/layout/process1"/>
    <dgm:cxn modelId="{6F9F945D-619A-6343-8997-497494D84E8B}" type="presOf" srcId="{05BD8BF0-8B5B-5B40-8A30-EA715AAAE732}" destId="{D2D1B3A9-9B3D-4141-96B6-19A5DE51E5F6}" srcOrd="0" destOrd="0" presId="urn:microsoft.com/office/officeart/2005/8/layout/process1"/>
    <dgm:cxn modelId="{EB840B64-6811-004B-ABE2-C14128BEFDA0}" type="presOf" srcId="{F304DCB0-790A-EE4E-B2B8-0DCA49BFF181}" destId="{C624BC64-37AB-1D4B-9722-509C42BD5942}" srcOrd="0" destOrd="0" presId="urn:microsoft.com/office/officeart/2005/8/layout/process1"/>
    <dgm:cxn modelId="{F37B1A74-212A-3840-B2A2-FC84D6B34043}" type="presOf" srcId="{052605DC-1055-3945-BADB-E5435F833F25}" destId="{D7315F3C-E483-CC46-9E5F-3590E864841E}" srcOrd="0" destOrd="0" presId="urn:microsoft.com/office/officeart/2005/8/layout/process1"/>
    <dgm:cxn modelId="{31776B79-E101-3D40-9F57-35AC3B581199}" type="presOf" srcId="{DB6A80B0-D4D1-554A-8918-C4F2CD047109}" destId="{204EA3B7-66DE-8B40-9D77-8E4D3C0E71E8}" srcOrd="0" destOrd="0" presId="urn:microsoft.com/office/officeart/2005/8/layout/process1"/>
    <dgm:cxn modelId="{1A7BC97D-FC92-F440-8AB4-43A2801AEC06}" srcId="{05BD8BF0-8B5B-5B40-8A30-EA715AAAE732}" destId="{E8C55CAA-5330-BD46-BB03-01E74D6DBA2B}" srcOrd="3" destOrd="0" parTransId="{24600FA2-85AF-3D48-8E84-5AA1C1EBF757}" sibTransId="{165D78A1-B4A0-AD4B-BC54-43FFE33E3F71}"/>
    <dgm:cxn modelId="{210CB480-F718-E64C-9D76-196F82B1C009}" srcId="{05BD8BF0-8B5B-5B40-8A30-EA715AAAE732}" destId="{DB6A80B0-D4D1-554A-8918-C4F2CD047109}" srcOrd="1" destOrd="0" parTransId="{76B986B5-6657-CD4A-962D-5ABEAF1EBF0A}" sibTransId="{F304DCB0-790A-EE4E-B2B8-0DCA49BFF181}"/>
    <dgm:cxn modelId="{D8338DAC-3D40-0246-9C13-471E053FF466}" type="presOf" srcId="{E8C55CAA-5330-BD46-BB03-01E74D6DBA2B}" destId="{BACFA7C8-D5A0-3444-9837-19C12387649B}" srcOrd="0" destOrd="0" presId="urn:microsoft.com/office/officeart/2005/8/layout/process1"/>
    <dgm:cxn modelId="{12B874C6-36CB-5F4B-BE86-687F73F20B50}" type="presOf" srcId="{052605DC-1055-3945-BADB-E5435F833F25}" destId="{81C92330-5015-BB41-A4AA-C7F133CCC890}" srcOrd="1" destOrd="0" presId="urn:microsoft.com/office/officeart/2005/8/layout/process1"/>
    <dgm:cxn modelId="{590E96D9-B486-B844-A6F6-B519F6BE81F8}" srcId="{05BD8BF0-8B5B-5B40-8A30-EA715AAAE732}" destId="{A4FE19A4-A69B-5341-8FC6-A0D868769BB4}" srcOrd="0" destOrd="0" parTransId="{2297F0E4-823B-EE4F-8296-751395F6675C}" sibTransId="{052605DC-1055-3945-BADB-E5435F833F25}"/>
    <dgm:cxn modelId="{10F0D0E4-C333-854F-BCA0-76B107CE5ECA}" type="presOf" srcId="{F304DCB0-790A-EE4E-B2B8-0DCA49BFF181}" destId="{9647C867-460A-CD4D-94B5-22D334A15D12}" srcOrd="1" destOrd="0" presId="urn:microsoft.com/office/officeart/2005/8/layout/process1"/>
    <dgm:cxn modelId="{C49AB4EE-E482-3A4A-9DAF-AEDDD8401D96}" type="presOf" srcId="{49E3F291-2800-C14E-8C96-AE7752E8808B}" destId="{AD4CB43D-AC3F-EF4A-B9C6-D1AB474C52E7}" srcOrd="0" destOrd="0" presId="urn:microsoft.com/office/officeart/2005/8/layout/process1"/>
    <dgm:cxn modelId="{E39098F3-27A6-A343-9BDB-75B90F849781}" type="presOf" srcId="{611E596A-70EC-2B48-9E74-255613CE2F2F}" destId="{8D29FA5D-B1A5-5942-89D8-B600C643ED49}" srcOrd="0" destOrd="0" presId="urn:microsoft.com/office/officeart/2005/8/layout/process1"/>
    <dgm:cxn modelId="{8F8695F9-147F-B349-AAAC-400BAA3E29B2}" srcId="{05BD8BF0-8B5B-5B40-8A30-EA715AAAE732}" destId="{49E3F291-2800-C14E-8C96-AE7752E8808B}" srcOrd="2" destOrd="0" parTransId="{C710F855-F557-7C4F-893F-4AF00E1E4540}" sibTransId="{611E596A-70EC-2B48-9E74-255613CE2F2F}"/>
    <dgm:cxn modelId="{723069AF-7A04-834E-8119-C6BBDD6EB204}" type="presParOf" srcId="{D2D1B3A9-9B3D-4141-96B6-19A5DE51E5F6}" destId="{7F958706-1079-AD44-AB6E-9008E057E2ED}" srcOrd="0" destOrd="0" presId="urn:microsoft.com/office/officeart/2005/8/layout/process1"/>
    <dgm:cxn modelId="{FE70E389-62F3-3E47-9193-BC9D866E3067}" type="presParOf" srcId="{D2D1B3A9-9B3D-4141-96B6-19A5DE51E5F6}" destId="{D7315F3C-E483-CC46-9E5F-3590E864841E}" srcOrd="1" destOrd="0" presId="urn:microsoft.com/office/officeart/2005/8/layout/process1"/>
    <dgm:cxn modelId="{B89FBD00-8F1F-924B-99AE-18D467E170C2}" type="presParOf" srcId="{D7315F3C-E483-CC46-9E5F-3590E864841E}" destId="{81C92330-5015-BB41-A4AA-C7F133CCC890}" srcOrd="0" destOrd="0" presId="urn:microsoft.com/office/officeart/2005/8/layout/process1"/>
    <dgm:cxn modelId="{3CD7F851-1392-FC44-BF6F-6A7CDEED9C80}" type="presParOf" srcId="{D2D1B3A9-9B3D-4141-96B6-19A5DE51E5F6}" destId="{204EA3B7-66DE-8B40-9D77-8E4D3C0E71E8}" srcOrd="2" destOrd="0" presId="urn:microsoft.com/office/officeart/2005/8/layout/process1"/>
    <dgm:cxn modelId="{0717D428-42A8-B249-9F6E-BBAEAC0B7306}" type="presParOf" srcId="{D2D1B3A9-9B3D-4141-96B6-19A5DE51E5F6}" destId="{C624BC64-37AB-1D4B-9722-509C42BD5942}" srcOrd="3" destOrd="0" presId="urn:microsoft.com/office/officeart/2005/8/layout/process1"/>
    <dgm:cxn modelId="{35F7A00C-5731-AC46-AC75-6B45C3DE68F6}" type="presParOf" srcId="{C624BC64-37AB-1D4B-9722-509C42BD5942}" destId="{9647C867-460A-CD4D-94B5-22D334A15D12}" srcOrd="0" destOrd="0" presId="urn:microsoft.com/office/officeart/2005/8/layout/process1"/>
    <dgm:cxn modelId="{7BEFB623-66BA-6944-8091-9DBCD0AACD4D}" type="presParOf" srcId="{D2D1B3A9-9B3D-4141-96B6-19A5DE51E5F6}" destId="{AD4CB43D-AC3F-EF4A-B9C6-D1AB474C52E7}" srcOrd="4" destOrd="0" presId="urn:microsoft.com/office/officeart/2005/8/layout/process1"/>
    <dgm:cxn modelId="{F24BD539-EABE-5E45-9FB0-FAA4F7074197}" type="presParOf" srcId="{D2D1B3A9-9B3D-4141-96B6-19A5DE51E5F6}" destId="{8D29FA5D-B1A5-5942-89D8-B600C643ED49}" srcOrd="5" destOrd="0" presId="urn:microsoft.com/office/officeart/2005/8/layout/process1"/>
    <dgm:cxn modelId="{7C7AF612-8F27-4245-B4CE-2B68820C224A}" type="presParOf" srcId="{8D29FA5D-B1A5-5942-89D8-B600C643ED49}" destId="{7737E291-A55D-5D4D-9FF5-58095DFD693C}" srcOrd="0" destOrd="0" presId="urn:microsoft.com/office/officeart/2005/8/layout/process1"/>
    <dgm:cxn modelId="{26EBD68D-0A63-7347-BA52-6EE43348312C}" type="presParOf" srcId="{D2D1B3A9-9B3D-4141-96B6-19A5DE51E5F6}" destId="{BACFA7C8-D5A0-3444-9837-19C12387649B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958706-1079-AD44-AB6E-9008E057E2ED}">
      <dsp:nvSpPr>
        <dsp:cNvPr id="0" name=""/>
        <dsp:cNvSpPr/>
      </dsp:nvSpPr>
      <dsp:spPr>
        <a:xfrm>
          <a:off x="3571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Model(s) creation and optimization</a:t>
          </a:r>
        </a:p>
      </dsp:txBody>
      <dsp:txXfrm>
        <a:off x="40021" y="2123542"/>
        <a:ext cx="1488803" cy="1171582"/>
      </dsp:txXfrm>
    </dsp:sp>
    <dsp:sp modelId="{D7315F3C-E483-CC46-9E5F-3590E864841E}">
      <dsp:nvSpPr>
        <dsp:cNvPr id="0" name=""/>
        <dsp:cNvSpPr/>
      </dsp:nvSpPr>
      <dsp:spPr>
        <a:xfrm>
          <a:off x="1721445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1721445" y="2593142"/>
        <a:ext cx="231757" cy="232382"/>
      </dsp:txXfrm>
    </dsp:sp>
    <dsp:sp modelId="{204EA3B7-66DE-8B40-9D77-8E4D3C0E71E8}">
      <dsp:nvSpPr>
        <dsp:cNvPr id="0" name=""/>
        <dsp:cNvSpPr/>
      </dsp:nvSpPr>
      <dsp:spPr>
        <a:xfrm>
          <a:off x="2189956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Model-based simulations</a:t>
          </a:r>
        </a:p>
      </dsp:txBody>
      <dsp:txXfrm>
        <a:off x="2226406" y="2123542"/>
        <a:ext cx="1488803" cy="1171582"/>
      </dsp:txXfrm>
    </dsp:sp>
    <dsp:sp modelId="{C624BC64-37AB-1D4B-9722-509C42BD5942}">
      <dsp:nvSpPr>
        <dsp:cNvPr id="0" name=""/>
        <dsp:cNvSpPr/>
      </dsp:nvSpPr>
      <dsp:spPr>
        <a:xfrm>
          <a:off x="3907829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3907829" y="2593142"/>
        <a:ext cx="231757" cy="232382"/>
      </dsp:txXfrm>
    </dsp:sp>
    <dsp:sp modelId="{AD4CB43D-AC3F-EF4A-B9C6-D1AB474C52E7}">
      <dsp:nvSpPr>
        <dsp:cNvPr id="0" name=""/>
        <dsp:cNvSpPr/>
      </dsp:nvSpPr>
      <dsp:spPr>
        <a:xfrm>
          <a:off x="4376340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 fit assessment</a:t>
          </a:r>
        </a:p>
      </dsp:txBody>
      <dsp:txXfrm>
        <a:off x="4412790" y="2123542"/>
        <a:ext cx="1488803" cy="1171582"/>
      </dsp:txXfrm>
    </dsp:sp>
    <dsp:sp modelId="{8D29FA5D-B1A5-5942-89D8-B600C643ED49}">
      <dsp:nvSpPr>
        <dsp:cNvPr id="0" name=""/>
        <dsp:cNvSpPr/>
      </dsp:nvSpPr>
      <dsp:spPr>
        <a:xfrm>
          <a:off x="6094214" y="2515682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kern="1200"/>
        </a:p>
      </dsp:txBody>
      <dsp:txXfrm>
        <a:off x="6094214" y="2593142"/>
        <a:ext cx="231757" cy="232382"/>
      </dsp:txXfrm>
    </dsp:sp>
    <dsp:sp modelId="{BACFA7C8-D5A0-3444-9837-19C12387649B}">
      <dsp:nvSpPr>
        <dsp:cNvPr id="0" name=""/>
        <dsp:cNvSpPr/>
      </dsp:nvSpPr>
      <dsp:spPr>
        <a:xfrm>
          <a:off x="6562724" y="2087092"/>
          <a:ext cx="1561703" cy="124448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Hind" panose="02000000000000000000" pitchFamily="2" charset="77"/>
              <a:cs typeface="Hind" panose="02000000000000000000" pitchFamily="2" charset="77"/>
            </a:rPr>
            <a:t>Model comparison</a:t>
          </a:r>
        </a:p>
      </dsp:txBody>
      <dsp:txXfrm>
        <a:off x="6599174" y="2123542"/>
        <a:ext cx="1488803" cy="11715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7E7BB0-5C11-7C40-A100-E946DDA5E645}" type="datetimeFigureOut">
              <a:rPr lang="en-ES" smtClean="0"/>
              <a:t>2/6/22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10E4D5-2188-8C46-B64A-FB9F9B0E8622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92410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10E4D5-2188-8C46-B64A-FB9F9B0E8622}" type="slidenum">
              <a:rPr lang="en-ES" smtClean="0"/>
              <a:t>1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3131190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10E4D5-2188-8C46-B64A-FB9F9B0E8622}" type="slidenum">
              <a:rPr lang="en-ES" smtClean="0"/>
              <a:t>2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105359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Let’s</a:t>
            </a:r>
            <a:r>
              <a:rPr lang="es-ES" dirty="0"/>
              <a:t> imagine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want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créate a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differentiates</a:t>
            </a:r>
            <a:r>
              <a:rPr lang="es-ES" dirty="0"/>
              <a:t> </a:t>
            </a:r>
            <a:r>
              <a:rPr lang="es-ES" dirty="0" err="1"/>
              <a:t>cats</a:t>
            </a:r>
            <a:r>
              <a:rPr lang="es-ES" dirty="0"/>
              <a:t> </a:t>
            </a:r>
            <a:r>
              <a:rPr lang="es-ES" dirty="0" err="1"/>
              <a:t>from</a:t>
            </a:r>
            <a:r>
              <a:rPr lang="es-ES" dirty="0"/>
              <a:t> </a:t>
            </a:r>
            <a:r>
              <a:rPr lang="es-ES" dirty="0" err="1"/>
              <a:t>dogs</a:t>
            </a:r>
            <a:r>
              <a:rPr lang="es-ES" dirty="0"/>
              <a:t>,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instance</a:t>
            </a:r>
            <a:r>
              <a:rPr lang="es-ES" dirty="0"/>
              <a:t>, </a:t>
            </a:r>
            <a:r>
              <a:rPr lang="es-ES" dirty="0" err="1"/>
              <a:t>for</a:t>
            </a:r>
            <a:r>
              <a:rPr lang="es-ES" dirty="0"/>
              <a:t> a machine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must</a:t>
            </a:r>
            <a:r>
              <a:rPr lang="es-ES" dirty="0"/>
              <a:t> </a:t>
            </a:r>
            <a:r>
              <a:rPr lang="es-ES" dirty="0" err="1"/>
              <a:t>learnt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dispense </a:t>
            </a:r>
            <a:r>
              <a:rPr lang="es-ES" dirty="0" err="1"/>
              <a:t>cat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dog</a:t>
            </a:r>
            <a:r>
              <a:rPr lang="es-ES" dirty="0"/>
              <a:t> </a:t>
            </a:r>
            <a:r>
              <a:rPr lang="es-ES" dirty="0" err="1"/>
              <a:t>food</a:t>
            </a:r>
            <a:r>
              <a:rPr lang="es-ES" dirty="0"/>
              <a:t>.</a:t>
            </a:r>
            <a:endParaRPr lang="en-ES" dirty="0"/>
          </a:p>
          <a:p>
            <a:endParaRPr lang="en-ES" dirty="0"/>
          </a:p>
          <a:p>
            <a:r>
              <a:rPr lang="en-ES" dirty="0"/>
              <a:t>This machine has </a:t>
            </a:r>
            <a:r>
              <a:rPr lang="en-GB" b="1" dirty="0"/>
              <a:t>F</a:t>
            </a:r>
            <a:r>
              <a:rPr lang="en-ES" b="1" dirty="0"/>
              <a:t>eature detectors </a:t>
            </a:r>
            <a:r>
              <a:rPr lang="en-ES" dirty="0"/>
              <a:t>(for the sake of the argument let’s imagine these are high-level feature detectors).</a:t>
            </a:r>
          </a:p>
          <a:p>
            <a:r>
              <a:rPr lang="en-ES" dirty="0"/>
              <a:t>Feature detectors could be binary (either ON or OFF), or they could take some activation value in the range 0 to 1, in which activation = probability of the detector considers the feature is present.</a:t>
            </a:r>
          </a:p>
          <a:p>
            <a:r>
              <a:rPr lang="en-GB" dirty="0"/>
              <a:t>W</a:t>
            </a:r>
            <a:r>
              <a:rPr lang="en-ES" dirty="0"/>
              <a:t>hat does a value of x = 0.8 for the bites visitors feature mean?</a:t>
            </a:r>
          </a:p>
          <a:p>
            <a:endParaRPr lang="en-ES" dirty="0"/>
          </a:p>
          <a:p>
            <a:r>
              <a:rPr lang="en-ES" dirty="0"/>
              <a:t>This machine also has a </a:t>
            </a:r>
            <a:r>
              <a:rPr lang="en-ES" b="1" dirty="0"/>
              <a:t>CAT DETECTOR </a:t>
            </a:r>
            <a:r>
              <a:rPr lang="en-ES" dirty="0"/>
              <a:t>and a </a:t>
            </a:r>
            <a:r>
              <a:rPr lang="en-ES" b="1" dirty="0"/>
              <a:t>DOG DETECTOR</a:t>
            </a:r>
            <a:r>
              <a:rPr lang="en-ES" dirty="0"/>
              <a:t>, which receive the activation of the first three detectors as input. As output, we get an activation level x for each of the detectors. Keep in mind cat and dog detector inhibit each other.</a:t>
            </a:r>
          </a:p>
          <a:p>
            <a:endParaRPr lang="en-ES" dirty="0"/>
          </a:p>
          <a:p>
            <a:r>
              <a:rPr lang="es-ES" dirty="0" err="1"/>
              <a:t>What</a:t>
            </a:r>
            <a:r>
              <a:rPr lang="es-ES" dirty="0"/>
              <a:t> do </a:t>
            </a:r>
            <a:r>
              <a:rPr lang="es-ES" dirty="0" err="1"/>
              <a:t>we</a:t>
            </a:r>
            <a:r>
              <a:rPr lang="es-ES" dirty="0"/>
              <a:t> do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activations</a:t>
            </a:r>
            <a:r>
              <a:rPr lang="es-ES" dirty="0"/>
              <a:t>?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organism</a:t>
            </a:r>
            <a:r>
              <a:rPr lang="es-ES" dirty="0"/>
              <a:t> (</a:t>
            </a:r>
            <a:r>
              <a:rPr lang="es-ES" dirty="0" err="1"/>
              <a:t>or</a:t>
            </a:r>
            <a:r>
              <a:rPr lang="es-ES" dirty="0"/>
              <a:t> a </a:t>
            </a:r>
            <a:r>
              <a:rPr lang="es-ES" dirty="0" err="1"/>
              <a:t>model</a:t>
            </a:r>
            <a:r>
              <a:rPr lang="es-ES" dirty="0"/>
              <a:t>) </a:t>
            </a:r>
            <a:r>
              <a:rPr lang="es-ES" dirty="0" err="1"/>
              <a:t>does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use </a:t>
            </a:r>
            <a:r>
              <a:rPr lang="es-ES" dirty="0" err="1"/>
              <a:t>one</a:t>
            </a:r>
            <a:r>
              <a:rPr lang="es-ES" dirty="0"/>
              <a:t> single </a:t>
            </a:r>
            <a:r>
              <a:rPr lang="es-ES" dirty="0" err="1"/>
              <a:t>piece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evidence</a:t>
            </a:r>
            <a:r>
              <a:rPr lang="es-ES" dirty="0"/>
              <a:t> (</a:t>
            </a:r>
            <a:r>
              <a:rPr lang="es-ES" dirty="0" err="1"/>
              <a:t>activation</a:t>
            </a:r>
            <a:r>
              <a:rPr lang="es-ES" dirty="0"/>
              <a:t>)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make</a:t>
            </a:r>
            <a:r>
              <a:rPr lang="es-ES" dirty="0"/>
              <a:t> a decisión, </a:t>
            </a:r>
            <a:r>
              <a:rPr lang="es-ES" dirty="0" err="1"/>
              <a:t>but</a:t>
            </a:r>
            <a:r>
              <a:rPr lang="es-ES" dirty="0"/>
              <a:t> </a:t>
            </a:r>
            <a:r>
              <a:rPr lang="es-ES" dirty="0" err="1"/>
              <a:t>rather</a:t>
            </a:r>
            <a:r>
              <a:rPr lang="es-ES" dirty="0"/>
              <a:t> simples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activation</a:t>
            </a:r>
            <a:r>
              <a:rPr lang="es-ES" dirty="0"/>
              <a:t> </a:t>
            </a:r>
            <a:r>
              <a:rPr lang="es-ES" dirty="0" err="1"/>
              <a:t>space</a:t>
            </a:r>
            <a:r>
              <a:rPr lang="es-ES" dirty="0"/>
              <a:t> </a:t>
            </a:r>
            <a:r>
              <a:rPr lang="es-ES" dirty="0" err="1"/>
              <a:t>multiple</a:t>
            </a:r>
            <a:r>
              <a:rPr lang="es-ES" dirty="0"/>
              <a:t> times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achieve</a:t>
            </a:r>
            <a:r>
              <a:rPr lang="es-ES" dirty="0"/>
              <a:t>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decisión. </a:t>
            </a:r>
            <a:r>
              <a:rPr lang="es-ES" dirty="0" err="1"/>
              <a:t>Within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framework</a:t>
            </a:r>
            <a:r>
              <a:rPr lang="es-ES" dirty="0"/>
              <a:t>:</a:t>
            </a:r>
          </a:p>
          <a:p>
            <a:pPr marL="171450" indent="-171450">
              <a:buFontTx/>
              <a:buChar char="-"/>
            </a:pPr>
            <a:r>
              <a:rPr lang="es-ES" dirty="0"/>
              <a:t>RT =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number</a:t>
            </a:r>
            <a:r>
              <a:rPr lang="es-ES" dirty="0"/>
              <a:t> </a:t>
            </a:r>
            <a:r>
              <a:rPr lang="es-ES" dirty="0" err="1"/>
              <a:t>of</a:t>
            </a:r>
            <a:r>
              <a:rPr lang="es-ES" dirty="0"/>
              <a:t> </a:t>
            </a:r>
            <a:r>
              <a:rPr lang="es-ES" dirty="0" err="1"/>
              <a:t>steps</a:t>
            </a:r>
            <a:r>
              <a:rPr lang="es-ES" dirty="0"/>
              <a:t> </a:t>
            </a:r>
            <a:r>
              <a:rPr lang="es-ES" dirty="0" err="1"/>
              <a:t>needed</a:t>
            </a:r>
            <a:r>
              <a:rPr lang="es-ES" dirty="0"/>
              <a:t> </a:t>
            </a:r>
            <a:r>
              <a:rPr lang="es-ES" dirty="0" err="1"/>
              <a:t>to</a:t>
            </a:r>
            <a:r>
              <a:rPr lang="es-ES" dirty="0"/>
              <a:t> </a:t>
            </a:r>
            <a:r>
              <a:rPr lang="es-ES" dirty="0" err="1"/>
              <a:t>find</a:t>
            </a:r>
            <a:r>
              <a:rPr lang="es-ES" dirty="0"/>
              <a:t> </a:t>
            </a:r>
            <a:r>
              <a:rPr lang="es-ES" dirty="0" err="1"/>
              <a:t>this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</a:t>
            </a:r>
            <a:r>
              <a:rPr lang="es-ES" dirty="0" err="1"/>
              <a:t>point</a:t>
            </a:r>
            <a:endParaRPr lang="es-ES" dirty="0"/>
          </a:p>
          <a:p>
            <a:pPr marL="171450" indent="-171450">
              <a:buFontTx/>
              <a:buChar char="-"/>
            </a:pPr>
            <a:r>
              <a:rPr lang="es-ES" dirty="0"/>
              <a:t>Final decisión (</a:t>
            </a:r>
            <a:r>
              <a:rPr lang="es-ES" dirty="0" err="1"/>
              <a:t>sometimes</a:t>
            </a:r>
            <a:r>
              <a:rPr lang="es-ES" dirty="0"/>
              <a:t>, </a:t>
            </a:r>
            <a:r>
              <a:rPr lang="es-ES" dirty="0" err="1"/>
              <a:t>accuracy</a:t>
            </a:r>
            <a:r>
              <a:rPr lang="es-ES" dirty="0"/>
              <a:t>) = </a:t>
            </a:r>
            <a:r>
              <a:rPr lang="es-ES" dirty="0" err="1"/>
              <a:t>state</a:t>
            </a:r>
            <a:r>
              <a:rPr lang="es-ES" dirty="0"/>
              <a:t> in </a:t>
            </a:r>
            <a:r>
              <a:rPr lang="es-ES" dirty="0" err="1"/>
              <a:t>which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</a:t>
            </a:r>
            <a:r>
              <a:rPr lang="es-ES" dirty="0" err="1"/>
              <a:t>ends</a:t>
            </a:r>
            <a:r>
              <a:rPr lang="es-ES" dirty="0"/>
              <a:t> </a:t>
            </a:r>
            <a:r>
              <a:rPr lang="es-ES" dirty="0" err="1"/>
              <a:t>when</a:t>
            </a:r>
            <a:r>
              <a:rPr lang="es-ES" dirty="0"/>
              <a:t>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finds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optimal</a:t>
            </a:r>
            <a:r>
              <a:rPr lang="es-ES" dirty="0"/>
              <a:t> </a:t>
            </a:r>
            <a:r>
              <a:rPr lang="es-ES" dirty="0" err="1"/>
              <a:t>point</a:t>
            </a:r>
            <a:r>
              <a:rPr lang="es-ES" dirty="0"/>
              <a:t>.</a:t>
            </a:r>
          </a:p>
          <a:p>
            <a:pPr marL="171450" indent="-171450">
              <a:buFontTx/>
              <a:buChar char="-"/>
            </a:pPr>
            <a:endParaRPr lang="en-ES" dirty="0"/>
          </a:p>
          <a:p>
            <a:pPr marL="0" indent="0" algn="l">
              <a:buFontTx/>
              <a:buNone/>
            </a:pPr>
            <a:r>
              <a:rPr lang="en-ES" dirty="0"/>
              <a:t>In this way, one can model choice and RT data simultaneously. This is exactly the rationale nehind sequential sampling models, among which we can find the DDM.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10E4D5-2188-8C46-B64A-FB9F9B0E8622}" type="slidenum">
              <a:rPr lang="en-ES" smtClean="0"/>
              <a:t>7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959723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1936B-F5D8-CE95-8BD6-E394DBADE8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9AB481-D35B-C7B4-4E42-B27E6918C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A783A-87AD-33BD-883A-C083F3C23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664675-64B0-E1C9-4563-627DD071C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85A05-940D-6105-F527-D12664999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96663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D442E-09CB-0594-C278-8FDCCD42D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C57E16-5DD5-1105-35D2-2A2EC3F2D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52AA4-0B19-7F8D-0CEC-A77CE575F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17ECB9-D532-DAD0-D880-C922604C4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77000-1D7A-58D8-24A0-FFABB50F0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539406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E3ACB8-D82B-7307-5C16-12B7CC5EC6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34DD7E-E810-D26E-20DA-C07BE5977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28BF9-2C57-D218-C0BF-74D292E09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E17E4-E271-F432-199B-583E173D3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F6919-7DC9-3313-FCE5-0DFAD5169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263824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25C26-2E7F-576A-F74F-49E053FB1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D61453-9707-C9C2-4228-682FB50C61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6C410-E05F-B239-9F79-DA40153E0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F9D27-0C76-5769-084A-4E98EB496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9C8778-790F-AD2E-2E8F-22942061A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97815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D21B5-AF76-4163-F48D-C9F39BEBC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2B6999-DDD2-E0A8-20F4-86B0FE70B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3974C-7216-8A41-ECAD-FC9A40DF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39A472-6F6F-F4DD-85EC-5F4C87AD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8E61D-E582-95A3-A6B0-4DB616A0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2422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AE3D1-77C6-B9F6-CA78-B616D8FF5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208E8-E0F0-7927-597D-3FF63D5CA2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E898CB-1469-9FFD-DC04-811C3D2B2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076CA-DFCC-62E3-B398-0A86F5766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A83EB-62C5-72C7-0472-C169A42F2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33B3F6-7BA1-C736-9926-BF2537567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7473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FFA05-BDA4-F992-FE3F-280E8B132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9A4F7-A312-CA31-7DF0-E7F8C798D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FB4A04-0F5B-0AAD-873A-10E56BFA59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894FF4-6170-AF35-D39D-912914BB62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FC63881-EB4B-AA75-5667-53F2C7BE4F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D1AA61-7F9B-8E78-F517-1A7BDEDAA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EDACBE-1CC4-9298-1691-3609C2939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B544A7-E5CC-9E6E-5324-7ABBDF262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730456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DF212-1298-A7A4-7C9E-359B06462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8B7FD-EA40-4503-B0A2-EAA824ABA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4FAD1C-558A-E086-7277-6A472BBC5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430FF5-AB8E-62D3-D941-7D324DA1B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247442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605CA1-20CA-3ECB-C682-1F733CEBD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776FED-FF24-A210-CD76-9A76D43FA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65032-3C32-08F7-2403-0789050A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830324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ACFC4-910A-E7DF-AC1E-DF726F77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2B512-2D9D-5E9C-0E82-2AC741052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565977-3F3F-231F-5694-C6E6CA7E3B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3D514-BDF1-7B9E-11E2-E20F84B08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89222-3F73-0B47-5C63-EC1F37193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2ACDD-296D-4888-616B-29AFB89D2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61290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E9BE1-3BF6-846C-1771-97BC731B5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E4DF79-B653-362A-5A33-7508BD8F81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85FBB4-4A86-CF7C-86B6-6963683DD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BF3A2-F6FF-FA9E-F57C-FB805EDE7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A88C70-486F-7B47-B3A2-3B34217E9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5B9A6-10AE-B118-F105-A92C53351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734718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73858B-0DFB-BAA1-CCAF-AC1B8597E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788276-52DE-3741-5269-61BB0F269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420E1-3EB9-C4EC-7700-E4EFF9E5E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BA4DB-BC2D-2243-BF8B-F07FE8D31092}" type="datetimeFigureOut">
              <a:rPr lang="en-ES" smtClean="0"/>
              <a:t>2/6/22</a:t>
            </a:fld>
            <a:endParaRPr lang="en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195F1-AD44-A671-912E-E09E3FB5B3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4513A-F9EF-0368-96FF-7D61518827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23C8A1-5882-BD43-9816-760CFCDE0357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832078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jpeg"/><Relationship Id="rId7" Type="http://schemas.openxmlformats.org/officeDocument/2006/relationships/hyperlink" Target="https://github.com/ortiztud/cmb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lumMod val="25000"/>
              </a:schemeClr>
            </a:gs>
            <a:gs pos="14000">
              <a:schemeClr val="bg2">
                <a:lumMod val="10000"/>
              </a:schemeClr>
            </a:gs>
            <a:gs pos="31000">
              <a:schemeClr val="tx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web, laser&#10;&#10;Description automatically generated">
            <a:extLst>
              <a:ext uri="{FF2B5EF4-FFF2-40B4-BE49-F238E27FC236}">
                <a16:creationId xmlns:a16="http://schemas.microsoft.com/office/drawing/2014/main" id="{76993DC6-88A7-0888-F738-9F7ED7EB8A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59"/>
          <a:stretch/>
        </p:blipFill>
        <p:spPr>
          <a:xfrm>
            <a:off x="-158337" y="0"/>
            <a:ext cx="12508674" cy="46907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790E941-50A4-B33B-A1E5-D13964E98A90}"/>
              </a:ext>
            </a:extLst>
          </p:cNvPr>
          <p:cNvSpPr txBox="1">
            <a:spLocks/>
          </p:cNvSpPr>
          <p:nvPr/>
        </p:nvSpPr>
        <p:spPr>
          <a:xfrm>
            <a:off x="1017923" y="5332243"/>
            <a:ext cx="7355761" cy="15257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CIMCYC Workshop </a:t>
            </a:r>
            <a:r>
              <a:rPr lang="en-GB" sz="4000" b="1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Computational modelling of </a:t>
            </a:r>
            <a:r>
              <a:rPr lang="en-GB" sz="4000" b="1" dirty="0" err="1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behavioral</a:t>
            </a:r>
            <a:r>
              <a:rPr lang="en-GB" sz="4000" b="1" dirty="0">
                <a:solidFill>
                  <a:schemeClr val="bg1"/>
                </a:solidFill>
                <a:latin typeface="Bahnschrift" panose="020B0502040204020203" pitchFamily="34" charset="0"/>
                <a:ea typeface="Malgun Gothic" panose="020B0503020000020004" pitchFamily="34" charset="-127"/>
                <a:cs typeface="Hind" panose="02000000000000000000" pitchFamily="2" charset="77"/>
              </a:rPr>
              <a:t> data</a:t>
            </a:r>
            <a:br>
              <a:rPr lang="en-GB" sz="4000" dirty="0">
                <a:solidFill>
                  <a:schemeClr val="bg1"/>
                </a:solidFill>
                <a:latin typeface="Bahnschrift" panose="020B0502040204020203" pitchFamily="34" charset="0"/>
                <a:cs typeface="Arial" panose="020B0604020202020204" pitchFamily="34" charset="0"/>
              </a:rPr>
            </a:br>
            <a:endParaRPr lang="en-ES" sz="4000" dirty="0">
              <a:solidFill>
                <a:schemeClr val="bg1"/>
              </a:solidFill>
              <a:latin typeface="Bahnschrift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409B4D1-5CE7-CA59-A412-154418BF2AA6}"/>
              </a:ext>
            </a:extLst>
          </p:cNvPr>
          <p:cNvSpPr txBox="1">
            <a:spLocks/>
          </p:cNvSpPr>
          <p:nvPr/>
        </p:nvSpPr>
        <p:spPr>
          <a:xfrm>
            <a:off x="8810137" y="5507070"/>
            <a:ext cx="2974207" cy="774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ES" sz="2400" dirty="0">
                <a:solidFill>
                  <a:schemeClr val="bg1"/>
                </a:solidFill>
                <a:latin typeface="Hind" panose="02000000000000000000" pitchFamily="2" charset="77"/>
                <a:cs typeface="Hind" panose="02000000000000000000" pitchFamily="2" charset="77"/>
              </a:rPr>
              <a:t>2nd June 2022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BA47A7C-7C87-D5A0-4470-13C902BCB482}"/>
              </a:ext>
            </a:extLst>
          </p:cNvPr>
          <p:cNvCxnSpPr/>
          <p:nvPr/>
        </p:nvCxnSpPr>
        <p:spPr>
          <a:xfrm>
            <a:off x="8591910" y="5191955"/>
            <a:ext cx="0" cy="140487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ubtitle 2">
            <a:extLst>
              <a:ext uri="{FF2B5EF4-FFF2-40B4-BE49-F238E27FC236}">
                <a16:creationId xmlns:a16="http://schemas.microsoft.com/office/drawing/2014/main" id="{ECA77F2B-53FD-1DC8-E5FE-5C4DC206BF1C}"/>
              </a:ext>
            </a:extLst>
          </p:cNvPr>
          <p:cNvSpPr txBox="1">
            <a:spLocks/>
          </p:cNvSpPr>
          <p:nvPr/>
        </p:nvSpPr>
        <p:spPr>
          <a:xfrm>
            <a:off x="8810137" y="6106886"/>
            <a:ext cx="2974207" cy="774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ES" sz="1200" dirty="0">
                <a:solidFill>
                  <a:schemeClr val="bg1"/>
                </a:solidFill>
                <a:latin typeface="Hind" panose="02000000000000000000" pitchFamily="2" charset="77"/>
                <a:cs typeface="Hind" panose="02000000000000000000" pitchFamily="2" charset="77"/>
              </a:rPr>
              <a:t>Funded by: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46C4E5-C4A2-43C4-7AE4-49BEE9460C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6748" y="6316352"/>
            <a:ext cx="1140983" cy="32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46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  <a:cs typeface="Hind" panose="02000000000000000000" pitchFamily="2" charset="77"/>
              </a:rPr>
              <a:t>DDM in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9"/>
            <a:ext cx="10515600" cy="2695154"/>
          </a:xfrm>
        </p:spPr>
        <p:txBody>
          <a:bodyPr>
            <a:normAutofit fontScale="85000" lnSpcReduction="20000"/>
          </a:bodyPr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Very popular in Psychology because it allows to fit RT and ACC simultaneously (i.e. common behavioral metric)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﻿Different cognitive processes are mapped to different </a:t>
            </a:r>
            <a:r>
              <a:rPr lang="en-GB" b="1" dirty="0">
                <a:latin typeface="Hind" panose="02000000000000000000" pitchFamily="2" charset="77"/>
                <a:cs typeface="Hind" panose="02000000000000000000" pitchFamily="2" charset="77"/>
              </a:rPr>
              <a:t>psychologically meaningful parameters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.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Moreover, these parameter estimates are less noisy than RT or ACC alone, which improves reliability and effect sizes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The promise is to gain information not only about whether participants are slower (or less accurate), but also </a:t>
            </a:r>
            <a:r>
              <a:rPr lang="en-GB" b="1" dirty="0">
                <a:latin typeface="Hind" panose="02000000000000000000" pitchFamily="2" charset="77"/>
                <a:cs typeface="Hind" panose="02000000000000000000" pitchFamily="2" charset="77"/>
              </a:rPr>
              <a:t>why:</a:t>
            </a: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endParaRPr lang="en-ES" sz="24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ES" sz="2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89BAC7-2DB2-3D16-F7F5-1F828BD36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6" y="4575701"/>
            <a:ext cx="2029061" cy="161811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4B0AB04-2DA7-A6D9-E103-C4997A80507A}"/>
              </a:ext>
            </a:extLst>
          </p:cNvPr>
          <p:cNvSpPr/>
          <p:nvPr/>
        </p:nvSpPr>
        <p:spPr>
          <a:xfrm>
            <a:off x="2340843" y="4670939"/>
            <a:ext cx="2605178" cy="14492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7234DA-4CFC-C05B-65CC-1ADF36CC0E37}"/>
              </a:ext>
            </a:extLst>
          </p:cNvPr>
          <p:cNvSpPr/>
          <p:nvPr/>
        </p:nvSpPr>
        <p:spPr>
          <a:xfrm>
            <a:off x="4935973" y="4670939"/>
            <a:ext cx="45719" cy="144923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866D38D-F583-2DAD-0ED5-1608A7ED9E63}"/>
              </a:ext>
            </a:extLst>
          </p:cNvPr>
          <p:cNvCxnSpPr>
            <a:stCxn id="9" idx="1"/>
            <a:endCxn id="10" idx="1"/>
          </p:cNvCxnSpPr>
          <p:nvPr/>
        </p:nvCxnSpPr>
        <p:spPr>
          <a:xfrm>
            <a:off x="2340843" y="5395558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5DED1E2-4C64-DEBB-3372-4E24D87CC05E}"/>
              </a:ext>
            </a:extLst>
          </p:cNvPr>
          <p:cNvCxnSpPr/>
          <p:nvPr/>
        </p:nvCxnSpPr>
        <p:spPr>
          <a:xfrm>
            <a:off x="2721955" y="467093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A875C65-FBFD-7DBD-4D0B-2573A2C2FDD1}"/>
              </a:ext>
            </a:extLst>
          </p:cNvPr>
          <p:cNvSpPr txBox="1"/>
          <p:nvPr/>
        </p:nvSpPr>
        <p:spPr>
          <a:xfrm>
            <a:off x="4895749" y="4531552"/>
            <a:ext cx="6493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FA18AF-9CF4-F38C-5654-A73F9B9A4605}"/>
              </a:ext>
            </a:extLst>
          </p:cNvPr>
          <p:cNvSpPr txBox="1"/>
          <p:nvPr/>
        </p:nvSpPr>
        <p:spPr>
          <a:xfrm>
            <a:off x="4895749" y="5979324"/>
            <a:ext cx="8152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BBD1028C-DB5C-6563-AE01-67B568E3E379}"/>
              </a:ext>
            </a:extLst>
          </p:cNvPr>
          <p:cNvSpPr/>
          <p:nvPr/>
        </p:nvSpPr>
        <p:spPr>
          <a:xfrm>
            <a:off x="2340117" y="4683499"/>
            <a:ext cx="2341266" cy="754928"/>
          </a:xfrm>
          <a:custGeom>
            <a:avLst/>
            <a:gdLst>
              <a:gd name="connsiteX0" fmla="*/ 0 w 2341266"/>
              <a:gd name="connsiteY0" fmla="*/ 743605 h 754928"/>
              <a:gd name="connsiteX1" fmla="*/ 70339 w 2341266"/>
              <a:gd name="connsiteY1" fmla="*/ 753654 h 754928"/>
              <a:gd name="connsiteX2" fmla="*/ 90435 w 2341266"/>
              <a:gd name="connsiteY2" fmla="*/ 723509 h 754928"/>
              <a:gd name="connsiteX3" fmla="*/ 150725 w 2341266"/>
              <a:gd name="connsiteY3" fmla="*/ 743605 h 754928"/>
              <a:gd name="connsiteX4" fmla="*/ 241161 w 2341266"/>
              <a:gd name="connsiteY4" fmla="*/ 733557 h 754928"/>
              <a:gd name="connsiteX5" fmla="*/ 301451 w 2341266"/>
              <a:gd name="connsiteY5" fmla="*/ 703412 h 754928"/>
              <a:gd name="connsiteX6" fmla="*/ 331596 w 2341266"/>
              <a:gd name="connsiteY6" fmla="*/ 723509 h 754928"/>
              <a:gd name="connsiteX7" fmla="*/ 391886 w 2341266"/>
              <a:gd name="connsiteY7" fmla="*/ 743605 h 754928"/>
              <a:gd name="connsiteX8" fmla="*/ 512466 w 2341266"/>
              <a:gd name="connsiteY8" fmla="*/ 723509 h 754928"/>
              <a:gd name="connsiteX9" fmla="*/ 542611 w 2341266"/>
              <a:gd name="connsiteY9" fmla="*/ 703412 h 754928"/>
              <a:gd name="connsiteX10" fmla="*/ 653143 w 2341266"/>
              <a:gd name="connsiteY10" fmla="*/ 683315 h 754928"/>
              <a:gd name="connsiteX11" fmla="*/ 683288 w 2341266"/>
              <a:gd name="connsiteY11" fmla="*/ 653170 h 754928"/>
              <a:gd name="connsiteX12" fmla="*/ 703385 w 2341266"/>
              <a:gd name="connsiteY12" fmla="*/ 623025 h 754928"/>
              <a:gd name="connsiteX13" fmla="*/ 733530 w 2341266"/>
              <a:gd name="connsiteY13" fmla="*/ 602928 h 754928"/>
              <a:gd name="connsiteX14" fmla="*/ 753627 w 2341266"/>
              <a:gd name="connsiteY14" fmla="*/ 572783 h 754928"/>
              <a:gd name="connsiteX15" fmla="*/ 783772 w 2341266"/>
              <a:gd name="connsiteY15" fmla="*/ 552687 h 754928"/>
              <a:gd name="connsiteX16" fmla="*/ 974690 w 2341266"/>
              <a:gd name="connsiteY16" fmla="*/ 522541 h 754928"/>
              <a:gd name="connsiteX17" fmla="*/ 1034980 w 2341266"/>
              <a:gd name="connsiteY17" fmla="*/ 502445 h 754928"/>
              <a:gd name="connsiteX18" fmla="*/ 1065125 w 2341266"/>
              <a:gd name="connsiteY18" fmla="*/ 492396 h 754928"/>
              <a:gd name="connsiteX19" fmla="*/ 1095271 w 2341266"/>
              <a:gd name="connsiteY19" fmla="*/ 512493 h 754928"/>
              <a:gd name="connsiteX20" fmla="*/ 1145512 w 2341266"/>
              <a:gd name="connsiteY20" fmla="*/ 442155 h 754928"/>
              <a:gd name="connsiteX21" fmla="*/ 1155561 w 2341266"/>
              <a:gd name="connsiteY21" fmla="*/ 412010 h 754928"/>
              <a:gd name="connsiteX22" fmla="*/ 1225899 w 2341266"/>
              <a:gd name="connsiteY22" fmla="*/ 361768 h 754928"/>
              <a:gd name="connsiteX23" fmla="*/ 1326383 w 2341266"/>
              <a:gd name="connsiteY23" fmla="*/ 442155 h 754928"/>
              <a:gd name="connsiteX24" fmla="*/ 1366576 w 2341266"/>
              <a:gd name="connsiteY24" fmla="*/ 432106 h 754928"/>
              <a:gd name="connsiteX25" fmla="*/ 1426866 w 2341266"/>
              <a:gd name="connsiteY25" fmla="*/ 412010 h 754928"/>
              <a:gd name="connsiteX26" fmla="*/ 1457011 w 2341266"/>
              <a:gd name="connsiteY26" fmla="*/ 381865 h 754928"/>
              <a:gd name="connsiteX27" fmla="*/ 1527350 w 2341266"/>
              <a:gd name="connsiteY27" fmla="*/ 351719 h 754928"/>
              <a:gd name="connsiteX28" fmla="*/ 1557495 w 2341266"/>
              <a:gd name="connsiteY28" fmla="*/ 371816 h 754928"/>
              <a:gd name="connsiteX29" fmla="*/ 1617785 w 2341266"/>
              <a:gd name="connsiteY29" fmla="*/ 331623 h 754928"/>
              <a:gd name="connsiteX30" fmla="*/ 1647930 w 2341266"/>
              <a:gd name="connsiteY30" fmla="*/ 321574 h 754928"/>
              <a:gd name="connsiteX31" fmla="*/ 1678075 w 2341266"/>
              <a:gd name="connsiteY31" fmla="*/ 291429 h 754928"/>
              <a:gd name="connsiteX32" fmla="*/ 1698172 w 2341266"/>
              <a:gd name="connsiteY32" fmla="*/ 261284 h 754928"/>
              <a:gd name="connsiteX33" fmla="*/ 1728317 w 2341266"/>
              <a:gd name="connsiteY33" fmla="*/ 251236 h 754928"/>
              <a:gd name="connsiteX34" fmla="*/ 1758462 w 2341266"/>
              <a:gd name="connsiteY34" fmla="*/ 261284 h 754928"/>
              <a:gd name="connsiteX35" fmla="*/ 1828800 w 2341266"/>
              <a:gd name="connsiteY35" fmla="*/ 221091 h 754928"/>
              <a:gd name="connsiteX36" fmla="*/ 1858945 w 2341266"/>
              <a:gd name="connsiteY36" fmla="*/ 231139 h 754928"/>
              <a:gd name="connsiteX37" fmla="*/ 1969477 w 2341266"/>
              <a:gd name="connsiteY37" fmla="*/ 221091 h 754928"/>
              <a:gd name="connsiteX38" fmla="*/ 1999622 w 2341266"/>
              <a:gd name="connsiteY38" fmla="*/ 190946 h 754928"/>
              <a:gd name="connsiteX39" fmla="*/ 2029767 w 2341266"/>
              <a:gd name="connsiteY39" fmla="*/ 150752 h 754928"/>
              <a:gd name="connsiteX40" fmla="*/ 2049864 w 2341266"/>
              <a:gd name="connsiteY40" fmla="*/ 120607 h 754928"/>
              <a:gd name="connsiteX41" fmla="*/ 2080009 w 2341266"/>
              <a:gd name="connsiteY41" fmla="*/ 90462 h 754928"/>
              <a:gd name="connsiteX42" fmla="*/ 2160396 w 2341266"/>
              <a:gd name="connsiteY42" fmla="*/ 60317 h 754928"/>
              <a:gd name="connsiteX43" fmla="*/ 2230734 w 2341266"/>
              <a:gd name="connsiteY43" fmla="*/ 40221 h 754928"/>
              <a:gd name="connsiteX44" fmla="*/ 2301073 w 2341266"/>
              <a:gd name="connsiteY44" fmla="*/ 10076 h 754928"/>
              <a:gd name="connsiteX45" fmla="*/ 2341266 w 2341266"/>
              <a:gd name="connsiteY45" fmla="*/ 27 h 754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2341266" h="754928">
                <a:moveTo>
                  <a:pt x="0" y="743605"/>
                </a:moveTo>
                <a:cubicBezTo>
                  <a:pt x="23446" y="746955"/>
                  <a:pt x="47219" y="758792"/>
                  <a:pt x="70339" y="753654"/>
                </a:cubicBezTo>
                <a:cubicBezTo>
                  <a:pt x="82128" y="751034"/>
                  <a:pt x="78452" y="725007"/>
                  <a:pt x="90435" y="723509"/>
                </a:cubicBezTo>
                <a:cubicBezTo>
                  <a:pt x="111455" y="720881"/>
                  <a:pt x="150725" y="743605"/>
                  <a:pt x="150725" y="743605"/>
                </a:cubicBezTo>
                <a:cubicBezTo>
                  <a:pt x="221064" y="720160"/>
                  <a:pt x="190919" y="716810"/>
                  <a:pt x="241161" y="733557"/>
                </a:cubicBezTo>
                <a:cubicBezTo>
                  <a:pt x="251659" y="726558"/>
                  <a:pt x="284810" y="700638"/>
                  <a:pt x="301451" y="703412"/>
                </a:cubicBezTo>
                <a:cubicBezTo>
                  <a:pt x="313363" y="705398"/>
                  <a:pt x="320560" y="718604"/>
                  <a:pt x="331596" y="723509"/>
                </a:cubicBezTo>
                <a:cubicBezTo>
                  <a:pt x="350954" y="732112"/>
                  <a:pt x="391886" y="743605"/>
                  <a:pt x="391886" y="743605"/>
                </a:cubicBezTo>
                <a:cubicBezTo>
                  <a:pt x="409609" y="741390"/>
                  <a:pt x="485129" y="735225"/>
                  <a:pt x="512466" y="723509"/>
                </a:cubicBezTo>
                <a:cubicBezTo>
                  <a:pt x="523566" y="718752"/>
                  <a:pt x="531809" y="708813"/>
                  <a:pt x="542611" y="703412"/>
                </a:cubicBezTo>
                <a:cubicBezTo>
                  <a:pt x="573593" y="687921"/>
                  <a:pt x="625426" y="686779"/>
                  <a:pt x="653143" y="683315"/>
                </a:cubicBezTo>
                <a:cubicBezTo>
                  <a:pt x="663191" y="673267"/>
                  <a:pt x="674191" y="664087"/>
                  <a:pt x="683288" y="653170"/>
                </a:cubicBezTo>
                <a:cubicBezTo>
                  <a:pt x="691019" y="643892"/>
                  <a:pt x="694846" y="631564"/>
                  <a:pt x="703385" y="623025"/>
                </a:cubicBezTo>
                <a:cubicBezTo>
                  <a:pt x="711924" y="614486"/>
                  <a:pt x="723482" y="609627"/>
                  <a:pt x="733530" y="602928"/>
                </a:cubicBezTo>
                <a:cubicBezTo>
                  <a:pt x="740229" y="592880"/>
                  <a:pt x="745087" y="581322"/>
                  <a:pt x="753627" y="572783"/>
                </a:cubicBezTo>
                <a:cubicBezTo>
                  <a:pt x="762166" y="564244"/>
                  <a:pt x="772230" y="556239"/>
                  <a:pt x="783772" y="552687"/>
                </a:cubicBezTo>
                <a:cubicBezTo>
                  <a:pt x="842657" y="534569"/>
                  <a:pt x="913653" y="529323"/>
                  <a:pt x="974690" y="522541"/>
                </a:cubicBezTo>
                <a:lnTo>
                  <a:pt x="1034980" y="502445"/>
                </a:lnTo>
                <a:lnTo>
                  <a:pt x="1065125" y="492396"/>
                </a:lnTo>
                <a:cubicBezTo>
                  <a:pt x="1075174" y="499095"/>
                  <a:pt x="1083358" y="514478"/>
                  <a:pt x="1095271" y="512493"/>
                </a:cubicBezTo>
                <a:cubicBezTo>
                  <a:pt x="1116480" y="508958"/>
                  <a:pt x="1139645" y="455844"/>
                  <a:pt x="1145512" y="442155"/>
                </a:cubicBezTo>
                <a:cubicBezTo>
                  <a:pt x="1149684" y="432419"/>
                  <a:pt x="1148780" y="420147"/>
                  <a:pt x="1155561" y="412010"/>
                </a:cubicBezTo>
                <a:cubicBezTo>
                  <a:pt x="1163351" y="402663"/>
                  <a:pt x="1212153" y="370932"/>
                  <a:pt x="1225899" y="361768"/>
                </a:cubicBezTo>
                <a:cubicBezTo>
                  <a:pt x="1296781" y="432650"/>
                  <a:pt x="1260769" y="409348"/>
                  <a:pt x="1326383" y="442155"/>
                </a:cubicBezTo>
                <a:cubicBezTo>
                  <a:pt x="1339781" y="438805"/>
                  <a:pt x="1353348" y="436074"/>
                  <a:pt x="1366576" y="432106"/>
                </a:cubicBezTo>
                <a:cubicBezTo>
                  <a:pt x="1386866" y="426019"/>
                  <a:pt x="1426866" y="412010"/>
                  <a:pt x="1426866" y="412010"/>
                </a:cubicBezTo>
                <a:cubicBezTo>
                  <a:pt x="1436914" y="401962"/>
                  <a:pt x="1445447" y="390125"/>
                  <a:pt x="1457011" y="381865"/>
                </a:cubicBezTo>
                <a:cubicBezTo>
                  <a:pt x="1478739" y="366345"/>
                  <a:pt x="1502750" y="359919"/>
                  <a:pt x="1527350" y="351719"/>
                </a:cubicBezTo>
                <a:cubicBezTo>
                  <a:pt x="1537398" y="358418"/>
                  <a:pt x="1545583" y="369830"/>
                  <a:pt x="1557495" y="371816"/>
                </a:cubicBezTo>
                <a:cubicBezTo>
                  <a:pt x="1586166" y="376595"/>
                  <a:pt x="1600215" y="343336"/>
                  <a:pt x="1617785" y="331623"/>
                </a:cubicBezTo>
                <a:cubicBezTo>
                  <a:pt x="1626598" y="325748"/>
                  <a:pt x="1637882" y="324924"/>
                  <a:pt x="1647930" y="321574"/>
                </a:cubicBezTo>
                <a:cubicBezTo>
                  <a:pt x="1657978" y="311526"/>
                  <a:pt x="1668978" y="302346"/>
                  <a:pt x="1678075" y="291429"/>
                </a:cubicBezTo>
                <a:cubicBezTo>
                  <a:pt x="1685806" y="282151"/>
                  <a:pt x="1688742" y="268828"/>
                  <a:pt x="1698172" y="261284"/>
                </a:cubicBezTo>
                <a:cubicBezTo>
                  <a:pt x="1706443" y="254667"/>
                  <a:pt x="1718269" y="254585"/>
                  <a:pt x="1728317" y="251236"/>
                </a:cubicBezTo>
                <a:cubicBezTo>
                  <a:pt x="1738365" y="254585"/>
                  <a:pt x="1747977" y="262782"/>
                  <a:pt x="1758462" y="261284"/>
                </a:cubicBezTo>
                <a:cubicBezTo>
                  <a:pt x="1774689" y="258966"/>
                  <a:pt x="1814223" y="230809"/>
                  <a:pt x="1828800" y="221091"/>
                </a:cubicBezTo>
                <a:cubicBezTo>
                  <a:pt x="1838848" y="224440"/>
                  <a:pt x="1848353" y="231139"/>
                  <a:pt x="1858945" y="231139"/>
                </a:cubicBezTo>
                <a:cubicBezTo>
                  <a:pt x="1895941" y="231139"/>
                  <a:pt x="1933905" y="231254"/>
                  <a:pt x="1969477" y="221091"/>
                </a:cubicBezTo>
                <a:cubicBezTo>
                  <a:pt x="1983141" y="217187"/>
                  <a:pt x="1990374" y="201735"/>
                  <a:pt x="1999622" y="190946"/>
                </a:cubicBezTo>
                <a:cubicBezTo>
                  <a:pt x="2010521" y="178230"/>
                  <a:pt x="2020033" y="164380"/>
                  <a:pt x="2029767" y="150752"/>
                </a:cubicBezTo>
                <a:cubicBezTo>
                  <a:pt x="2036786" y="140925"/>
                  <a:pt x="2042133" y="129885"/>
                  <a:pt x="2049864" y="120607"/>
                </a:cubicBezTo>
                <a:cubicBezTo>
                  <a:pt x="2058961" y="109690"/>
                  <a:pt x="2069092" y="99559"/>
                  <a:pt x="2080009" y="90462"/>
                </a:cubicBezTo>
                <a:cubicBezTo>
                  <a:pt x="2113862" y="62251"/>
                  <a:pt x="2113165" y="70813"/>
                  <a:pt x="2160396" y="60317"/>
                </a:cubicBezTo>
                <a:cubicBezTo>
                  <a:pt x="2198250" y="51905"/>
                  <a:pt x="2197162" y="51411"/>
                  <a:pt x="2230734" y="40221"/>
                </a:cubicBezTo>
                <a:cubicBezTo>
                  <a:pt x="2276627" y="9625"/>
                  <a:pt x="2244294" y="26299"/>
                  <a:pt x="2301073" y="10076"/>
                </a:cubicBezTo>
                <a:cubicBezTo>
                  <a:pt x="2339951" y="-1032"/>
                  <a:pt x="2318869" y="27"/>
                  <a:pt x="2341266" y="27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1757C5-A09A-ACFC-1A8A-893D6627E6D5}"/>
              </a:ext>
            </a:extLst>
          </p:cNvPr>
          <p:cNvSpPr txBox="1"/>
          <p:nvPr/>
        </p:nvSpPr>
        <p:spPr>
          <a:xfrm rot="20208716">
            <a:off x="3607226" y="4955652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v(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BA60E6A-49C2-1429-079A-AD46166D5137}"/>
              </a:ext>
            </a:extLst>
          </p:cNvPr>
          <p:cNvSpPr/>
          <p:nvPr/>
        </p:nvSpPr>
        <p:spPr>
          <a:xfrm>
            <a:off x="1798262" y="4247289"/>
            <a:ext cx="33217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algn="ctr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Slowdown of information uptake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21B365B-31B5-DB53-2A68-544FFAF28CDE}"/>
              </a:ext>
            </a:extLst>
          </p:cNvPr>
          <p:cNvGrpSpPr/>
          <p:nvPr/>
        </p:nvGrpSpPr>
        <p:grpSpPr>
          <a:xfrm>
            <a:off x="5641544" y="4683499"/>
            <a:ext cx="2640849" cy="1449238"/>
            <a:chOff x="3206150" y="4479026"/>
            <a:chExt cx="2640849" cy="144923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068D5E8-8B3B-9192-1A34-989243184D35}"/>
                </a:ext>
              </a:extLst>
            </p:cNvPr>
            <p:cNvSpPr/>
            <p:nvPr/>
          </p:nvSpPr>
          <p:spPr>
            <a:xfrm>
              <a:off x="3206150" y="4479026"/>
              <a:ext cx="2605178" cy="1449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B5F2761-7C37-8A48-799F-BE274B393B61}"/>
                </a:ext>
              </a:extLst>
            </p:cNvPr>
            <p:cNvSpPr/>
            <p:nvPr/>
          </p:nvSpPr>
          <p:spPr>
            <a:xfrm>
              <a:off x="5801280" y="4479026"/>
              <a:ext cx="45719" cy="14492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02A89A7-3736-B45E-4318-F37FDE2CCCB4}"/>
              </a:ext>
            </a:extLst>
          </p:cNvPr>
          <p:cNvCxnSpPr>
            <a:stCxn id="23" idx="1"/>
            <a:endCxn id="24" idx="1"/>
          </p:cNvCxnSpPr>
          <p:nvPr/>
        </p:nvCxnSpPr>
        <p:spPr>
          <a:xfrm>
            <a:off x="5641544" y="5408118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BD55AF1-C2DD-0B7E-E759-D43C7182E47E}"/>
              </a:ext>
            </a:extLst>
          </p:cNvPr>
          <p:cNvCxnSpPr/>
          <p:nvPr/>
        </p:nvCxnSpPr>
        <p:spPr>
          <a:xfrm>
            <a:off x="6406478" y="468349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D261772-5245-095B-72E2-50A0567C75FC}"/>
              </a:ext>
            </a:extLst>
          </p:cNvPr>
          <p:cNvSpPr txBox="1"/>
          <p:nvPr/>
        </p:nvSpPr>
        <p:spPr>
          <a:xfrm>
            <a:off x="8196450" y="4544112"/>
            <a:ext cx="7101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err="1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  <a:endParaRPr lang="en-ES" sz="11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1F8B97-ADDF-4D5A-7E3F-96A4C446D8C4}"/>
              </a:ext>
            </a:extLst>
          </p:cNvPr>
          <p:cNvSpPr txBox="1"/>
          <p:nvPr/>
        </p:nvSpPr>
        <p:spPr>
          <a:xfrm>
            <a:off x="8196450" y="5991884"/>
            <a:ext cx="7960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4B68EE6-5EBA-DB9D-7A65-9A22792DB201}"/>
              </a:ext>
            </a:extLst>
          </p:cNvPr>
          <p:cNvSpPr txBox="1"/>
          <p:nvPr/>
        </p:nvSpPr>
        <p:spPr>
          <a:xfrm>
            <a:off x="6380437" y="5523740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t(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4613217C-23A4-086D-2446-7081BCECE605}"/>
              </a:ext>
            </a:extLst>
          </p:cNvPr>
          <p:cNvSpPr/>
          <p:nvPr/>
        </p:nvSpPr>
        <p:spPr>
          <a:xfrm>
            <a:off x="5655731" y="4707469"/>
            <a:ext cx="1941689" cy="745066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8F60D19-BACF-9FFB-D527-3CC7463D51ED}"/>
              </a:ext>
            </a:extLst>
          </p:cNvPr>
          <p:cNvSpPr/>
          <p:nvPr/>
        </p:nvSpPr>
        <p:spPr>
          <a:xfrm>
            <a:off x="5083218" y="4260101"/>
            <a:ext cx="41497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Delayed motoric response execution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28A7BA8-FB81-C43D-3E3D-A4C3E327E033}"/>
              </a:ext>
            </a:extLst>
          </p:cNvPr>
          <p:cNvGrpSpPr/>
          <p:nvPr/>
        </p:nvGrpSpPr>
        <p:grpSpPr>
          <a:xfrm>
            <a:off x="8973997" y="4669342"/>
            <a:ext cx="2640849" cy="1449238"/>
            <a:chOff x="3206150" y="4479026"/>
            <a:chExt cx="2640849" cy="1449238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D51BB0C-769A-37ED-EFCA-60C66CD29296}"/>
                </a:ext>
              </a:extLst>
            </p:cNvPr>
            <p:cNvSpPr/>
            <p:nvPr/>
          </p:nvSpPr>
          <p:spPr>
            <a:xfrm>
              <a:off x="3206150" y="4479026"/>
              <a:ext cx="2605178" cy="1449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741FD935-56D9-FA8E-6BA5-31F16B59703B}"/>
                </a:ext>
              </a:extLst>
            </p:cNvPr>
            <p:cNvSpPr/>
            <p:nvPr/>
          </p:nvSpPr>
          <p:spPr>
            <a:xfrm>
              <a:off x="5801280" y="4479026"/>
              <a:ext cx="45719" cy="14492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>
                <a:latin typeface="Hind" panose="02000000000000000000" pitchFamily="2" charset="77"/>
                <a:cs typeface="Hind" panose="02000000000000000000" pitchFamily="2" charset="77"/>
              </a:endParaRPr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0842FD3-044A-79EE-49E7-3432745DFB42}"/>
              </a:ext>
            </a:extLst>
          </p:cNvPr>
          <p:cNvCxnSpPr>
            <a:cxnSpLocks/>
          </p:cNvCxnSpPr>
          <p:nvPr/>
        </p:nvCxnSpPr>
        <p:spPr>
          <a:xfrm>
            <a:off x="8967641" y="5540341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D828A2C6-2974-6DA7-079F-85181677D534}"/>
              </a:ext>
            </a:extLst>
          </p:cNvPr>
          <p:cNvCxnSpPr/>
          <p:nvPr/>
        </p:nvCxnSpPr>
        <p:spPr>
          <a:xfrm>
            <a:off x="9377687" y="4681669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38107F70-548C-09B3-676B-F7825F0A602F}"/>
              </a:ext>
            </a:extLst>
          </p:cNvPr>
          <p:cNvSpPr txBox="1"/>
          <p:nvPr/>
        </p:nvSpPr>
        <p:spPr>
          <a:xfrm>
            <a:off x="11528904" y="4519381"/>
            <a:ext cx="64929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Hind" panose="02000000000000000000" pitchFamily="2" charset="77"/>
                <a:cs typeface="Hind" panose="02000000000000000000" pitchFamily="2" charset="77"/>
              </a:rPr>
              <a:t>Correct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5C8B676-C622-89C3-E259-4B5867739D44}"/>
              </a:ext>
            </a:extLst>
          </p:cNvPr>
          <p:cNvSpPr txBox="1"/>
          <p:nvPr/>
        </p:nvSpPr>
        <p:spPr>
          <a:xfrm>
            <a:off x="11528904" y="5973618"/>
            <a:ext cx="7267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err="1">
                <a:latin typeface="Hind" panose="02000000000000000000" pitchFamily="2" charset="77"/>
                <a:cs typeface="Hind" panose="02000000000000000000" pitchFamily="2" charset="77"/>
              </a:rPr>
              <a:t>Incorrect</a:t>
            </a:r>
            <a:endParaRPr lang="en-ES" sz="11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54C602D-7C90-FFC2-652F-EB30187F1576}"/>
              </a:ext>
            </a:extLst>
          </p:cNvPr>
          <p:cNvSpPr txBox="1"/>
          <p:nvPr/>
        </p:nvSpPr>
        <p:spPr>
          <a:xfrm>
            <a:off x="10822963" y="5548840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z(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dogs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3" name="Freeform 52">
            <a:extLst>
              <a:ext uri="{FF2B5EF4-FFF2-40B4-BE49-F238E27FC236}">
                <a16:creationId xmlns:a16="http://schemas.microsoft.com/office/drawing/2014/main" id="{3FB01268-C93F-69CC-F7D3-0351B40BF258}"/>
              </a:ext>
            </a:extLst>
          </p:cNvPr>
          <p:cNvSpPr/>
          <p:nvPr/>
        </p:nvSpPr>
        <p:spPr>
          <a:xfrm>
            <a:off x="8988184" y="4681669"/>
            <a:ext cx="1880869" cy="877864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3B8428F-300D-E539-838D-DDCC4EEA9E2E}"/>
              </a:ext>
            </a:extLst>
          </p:cNvPr>
          <p:cNvSpPr/>
          <p:nvPr/>
        </p:nvSpPr>
        <p:spPr>
          <a:xfrm>
            <a:off x="8494236" y="4266264"/>
            <a:ext cx="41497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GB" sz="1400" b="1" dirty="0">
                <a:latin typeface="Hind" panose="02000000000000000000" pitchFamily="2" charset="77"/>
                <a:cs typeface="Hind" panose="02000000000000000000" pitchFamily="2" charset="77"/>
              </a:rPr>
              <a:t>Bias towards one of the thresholds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06879AB7-7498-2CAE-1AD8-1354CB30EA73}"/>
              </a:ext>
            </a:extLst>
          </p:cNvPr>
          <p:cNvSpPr/>
          <p:nvPr/>
        </p:nvSpPr>
        <p:spPr>
          <a:xfrm>
            <a:off x="2343721" y="4682619"/>
            <a:ext cx="1355441" cy="762217"/>
          </a:xfrm>
          <a:custGeom>
            <a:avLst/>
            <a:gdLst>
              <a:gd name="connsiteX0" fmla="*/ 46187 w 1355441"/>
              <a:gd name="connsiteY0" fmla="*/ 734508 h 762217"/>
              <a:gd name="connsiteX1" fmla="*/ 11550 w 1355441"/>
              <a:gd name="connsiteY1" fmla="*/ 720654 h 762217"/>
              <a:gd name="connsiteX2" fmla="*/ 39259 w 1355441"/>
              <a:gd name="connsiteY2" fmla="*/ 762217 h 762217"/>
              <a:gd name="connsiteX3" fmla="*/ 80823 w 1355441"/>
              <a:gd name="connsiteY3" fmla="*/ 727581 h 762217"/>
              <a:gd name="connsiteX4" fmla="*/ 101605 w 1355441"/>
              <a:gd name="connsiteY4" fmla="*/ 720654 h 762217"/>
              <a:gd name="connsiteX5" fmla="*/ 122387 w 1355441"/>
              <a:gd name="connsiteY5" fmla="*/ 706799 h 762217"/>
              <a:gd name="connsiteX6" fmla="*/ 177805 w 1355441"/>
              <a:gd name="connsiteY6" fmla="*/ 734508 h 762217"/>
              <a:gd name="connsiteX7" fmla="*/ 198587 w 1355441"/>
              <a:gd name="connsiteY7" fmla="*/ 741436 h 762217"/>
              <a:gd name="connsiteX8" fmla="*/ 233223 w 1355441"/>
              <a:gd name="connsiteY8" fmla="*/ 713726 h 762217"/>
              <a:gd name="connsiteX9" fmla="*/ 274787 w 1355441"/>
              <a:gd name="connsiteY9" fmla="*/ 727581 h 762217"/>
              <a:gd name="connsiteX10" fmla="*/ 295569 w 1355441"/>
              <a:gd name="connsiteY10" fmla="*/ 734508 h 762217"/>
              <a:gd name="connsiteX11" fmla="*/ 337132 w 1355441"/>
              <a:gd name="connsiteY11" fmla="*/ 727581 h 762217"/>
              <a:gd name="connsiteX12" fmla="*/ 357914 w 1355441"/>
              <a:gd name="connsiteY12" fmla="*/ 713726 h 762217"/>
              <a:gd name="connsiteX13" fmla="*/ 413332 w 1355441"/>
              <a:gd name="connsiteY13" fmla="*/ 706799 h 762217"/>
              <a:gd name="connsiteX14" fmla="*/ 454896 w 1355441"/>
              <a:gd name="connsiteY14" fmla="*/ 679090 h 762217"/>
              <a:gd name="connsiteX15" fmla="*/ 475678 w 1355441"/>
              <a:gd name="connsiteY15" fmla="*/ 658308 h 762217"/>
              <a:gd name="connsiteX16" fmla="*/ 538023 w 1355441"/>
              <a:gd name="connsiteY16" fmla="*/ 623672 h 762217"/>
              <a:gd name="connsiteX17" fmla="*/ 565732 w 1355441"/>
              <a:gd name="connsiteY17" fmla="*/ 582108 h 762217"/>
              <a:gd name="connsiteX18" fmla="*/ 579587 w 1355441"/>
              <a:gd name="connsiteY18" fmla="*/ 561326 h 762217"/>
              <a:gd name="connsiteX19" fmla="*/ 628078 w 1355441"/>
              <a:gd name="connsiteY19" fmla="*/ 540545 h 762217"/>
              <a:gd name="connsiteX20" fmla="*/ 648859 w 1355441"/>
              <a:gd name="connsiteY20" fmla="*/ 533617 h 762217"/>
              <a:gd name="connsiteX21" fmla="*/ 704278 w 1355441"/>
              <a:gd name="connsiteY21" fmla="*/ 498981 h 762217"/>
              <a:gd name="connsiteX22" fmla="*/ 745841 w 1355441"/>
              <a:gd name="connsiteY22" fmla="*/ 471272 h 762217"/>
              <a:gd name="connsiteX23" fmla="*/ 766623 w 1355441"/>
              <a:gd name="connsiteY23" fmla="*/ 457417 h 762217"/>
              <a:gd name="connsiteX24" fmla="*/ 787405 w 1355441"/>
              <a:gd name="connsiteY24" fmla="*/ 436636 h 762217"/>
              <a:gd name="connsiteX25" fmla="*/ 801259 w 1355441"/>
              <a:gd name="connsiteY25" fmla="*/ 408926 h 762217"/>
              <a:gd name="connsiteX26" fmla="*/ 842823 w 1355441"/>
              <a:gd name="connsiteY26" fmla="*/ 395072 h 762217"/>
              <a:gd name="connsiteX27" fmla="*/ 863605 w 1355441"/>
              <a:gd name="connsiteY27" fmla="*/ 332726 h 762217"/>
              <a:gd name="connsiteX28" fmla="*/ 870532 w 1355441"/>
              <a:gd name="connsiteY28" fmla="*/ 311945 h 762217"/>
              <a:gd name="connsiteX29" fmla="*/ 925950 w 1355441"/>
              <a:gd name="connsiteY29" fmla="*/ 249599 h 762217"/>
              <a:gd name="connsiteX30" fmla="*/ 946732 w 1355441"/>
              <a:gd name="connsiteY30" fmla="*/ 228817 h 762217"/>
              <a:gd name="connsiteX31" fmla="*/ 967514 w 1355441"/>
              <a:gd name="connsiteY31" fmla="*/ 214963 h 762217"/>
              <a:gd name="connsiteX32" fmla="*/ 988296 w 1355441"/>
              <a:gd name="connsiteY32" fmla="*/ 194181 h 762217"/>
              <a:gd name="connsiteX33" fmla="*/ 1064496 w 1355441"/>
              <a:gd name="connsiteY33" fmla="*/ 166472 h 762217"/>
              <a:gd name="connsiteX34" fmla="*/ 1092205 w 1355441"/>
              <a:gd name="connsiteY34" fmla="*/ 159545 h 762217"/>
              <a:gd name="connsiteX35" fmla="*/ 1133769 w 1355441"/>
              <a:gd name="connsiteY35" fmla="*/ 124908 h 762217"/>
              <a:gd name="connsiteX36" fmla="*/ 1175332 w 1355441"/>
              <a:gd name="connsiteY36" fmla="*/ 111054 h 762217"/>
              <a:gd name="connsiteX37" fmla="*/ 1196114 w 1355441"/>
              <a:gd name="connsiteY37" fmla="*/ 104126 h 762217"/>
              <a:gd name="connsiteX38" fmla="*/ 1251532 w 1355441"/>
              <a:gd name="connsiteY38" fmla="*/ 90272 h 762217"/>
              <a:gd name="connsiteX39" fmla="*/ 1286169 w 1355441"/>
              <a:gd name="connsiteY39" fmla="*/ 55636 h 762217"/>
              <a:gd name="connsiteX40" fmla="*/ 1327732 w 1355441"/>
              <a:gd name="connsiteY40" fmla="*/ 20999 h 762217"/>
              <a:gd name="connsiteX41" fmla="*/ 1355441 w 1355441"/>
              <a:gd name="connsiteY41" fmla="*/ 217 h 76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355441" h="762217">
                <a:moveTo>
                  <a:pt x="46187" y="734508"/>
                </a:moveTo>
                <a:cubicBezTo>
                  <a:pt x="34641" y="729890"/>
                  <a:pt x="21498" y="713193"/>
                  <a:pt x="11550" y="720654"/>
                </a:cubicBezTo>
                <a:cubicBezTo>
                  <a:pt x="-24458" y="747660"/>
                  <a:pt x="34823" y="760738"/>
                  <a:pt x="39259" y="762217"/>
                </a:cubicBezTo>
                <a:cubicBezTo>
                  <a:pt x="54578" y="746899"/>
                  <a:pt x="61536" y="737224"/>
                  <a:pt x="80823" y="727581"/>
                </a:cubicBezTo>
                <a:cubicBezTo>
                  <a:pt x="87354" y="724315"/>
                  <a:pt x="94678" y="722963"/>
                  <a:pt x="101605" y="720654"/>
                </a:cubicBezTo>
                <a:cubicBezTo>
                  <a:pt x="108532" y="716036"/>
                  <a:pt x="114126" y="707832"/>
                  <a:pt x="122387" y="706799"/>
                </a:cubicBezTo>
                <a:cubicBezTo>
                  <a:pt x="163195" y="701697"/>
                  <a:pt x="151555" y="717008"/>
                  <a:pt x="177805" y="734508"/>
                </a:cubicBezTo>
                <a:cubicBezTo>
                  <a:pt x="183881" y="738559"/>
                  <a:pt x="191660" y="739127"/>
                  <a:pt x="198587" y="741436"/>
                </a:cubicBezTo>
                <a:cubicBezTo>
                  <a:pt x="207471" y="728110"/>
                  <a:pt x="212455" y="711419"/>
                  <a:pt x="233223" y="713726"/>
                </a:cubicBezTo>
                <a:cubicBezTo>
                  <a:pt x="247738" y="715339"/>
                  <a:pt x="260932" y="722963"/>
                  <a:pt x="274787" y="727581"/>
                </a:cubicBezTo>
                <a:lnTo>
                  <a:pt x="295569" y="734508"/>
                </a:lnTo>
                <a:cubicBezTo>
                  <a:pt x="309423" y="732199"/>
                  <a:pt x="323807" y="732023"/>
                  <a:pt x="337132" y="727581"/>
                </a:cubicBezTo>
                <a:cubicBezTo>
                  <a:pt x="345030" y="724948"/>
                  <a:pt x="349882" y="715917"/>
                  <a:pt x="357914" y="713726"/>
                </a:cubicBezTo>
                <a:cubicBezTo>
                  <a:pt x="375874" y="708828"/>
                  <a:pt x="394859" y="709108"/>
                  <a:pt x="413332" y="706799"/>
                </a:cubicBezTo>
                <a:cubicBezTo>
                  <a:pt x="427187" y="697563"/>
                  <a:pt x="443122" y="690864"/>
                  <a:pt x="454896" y="679090"/>
                </a:cubicBezTo>
                <a:cubicBezTo>
                  <a:pt x="461823" y="672163"/>
                  <a:pt x="467370" y="663500"/>
                  <a:pt x="475678" y="658308"/>
                </a:cubicBezTo>
                <a:cubicBezTo>
                  <a:pt x="511027" y="636215"/>
                  <a:pt x="509658" y="655583"/>
                  <a:pt x="538023" y="623672"/>
                </a:cubicBezTo>
                <a:cubicBezTo>
                  <a:pt x="549085" y="611227"/>
                  <a:pt x="556496" y="595963"/>
                  <a:pt x="565732" y="582108"/>
                </a:cubicBezTo>
                <a:cubicBezTo>
                  <a:pt x="570350" y="575181"/>
                  <a:pt x="571689" y="563959"/>
                  <a:pt x="579587" y="561326"/>
                </a:cubicBezTo>
                <a:cubicBezTo>
                  <a:pt x="628312" y="545085"/>
                  <a:pt x="568176" y="566218"/>
                  <a:pt x="628078" y="540545"/>
                </a:cubicBezTo>
                <a:cubicBezTo>
                  <a:pt x="634789" y="537669"/>
                  <a:pt x="642449" y="537114"/>
                  <a:pt x="648859" y="533617"/>
                </a:cubicBezTo>
                <a:cubicBezTo>
                  <a:pt x="667983" y="523186"/>
                  <a:pt x="686153" y="511065"/>
                  <a:pt x="704278" y="498981"/>
                </a:cubicBezTo>
                <a:lnTo>
                  <a:pt x="745841" y="471272"/>
                </a:lnTo>
                <a:cubicBezTo>
                  <a:pt x="752768" y="466654"/>
                  <a:pt x="760736" y="463304"/>
                  <a:pt x="766623" y="457417"/>
                </a:cubicBezTo>
                <a:lnTo>
                  <a:pt x="787405" y="436636"/>
                </a:lnTo>
                <a:cubicBezTo>
                  <a:pt x="792023" y="427399"/>
                  <a:pt x="792998" y="415122"/>
                  <a:pt x="801259" y="408926"/>
                </a:cubicBezTo>
                <a:cubicBezTo>
                  <a:pt x="812942" y="400164"/>
                  <a:pt x="842823" y="395072"/>
                  <a:pt x="842823" y="395072"/>
                </a:cubicBezTo>
                <a:lnTo>
                  <a:pt x="863605" y="332726"/>
                </a:lnTo>
                <a:cubicBezTo>
                  <a:pt x="865914" y="325799"/>
                  <a:pt x="866482" y="318020"/>
                  <a:pt x="870532" y="311945"/>
                </a:cubicBezTo>
                <a:cubicBezTo>
                  <a:pt x="895255" y="274861"/>
                  <a:pt x="878501" y="297049"/>
                  <a:pt x="925950" y="249599"/>
                </a:cubicBezTo>
                <a:cubicBezTo>
                  <a:pt x="932877" y="242672"/>
                  <a:pt x="938581" y="234251"/>
                  <a:pt x="946732" y="228817"/>
                </a:cubicBezTo>
                <a:cubicBezTo>
                  <a:pt x="953659" y="224199"/>
                  <a:pt x="961118" y="220293"/>
                  <a:pt x="967514" y="214963"/>
                </a:cubicBezTo>
                <a:cubicBezTo>
                  <a:pt x="975040" y="208691"/>
                  <a:pt x="980770" y="200453"/>
                  <a:pt x="988296" y="194181"/>
                </a:cubicBezTo>
                <a:cubicBezTo>
                  <a:pt x="1014458" y="172379"/>
                  <a:pt x="1024931" y="176363"/>
                  <a:pt x="1064496" y="166472"/>
                </a:cubicBezTo>
                <a:lnTo>
                  <a:pt x="1092205" y="159545"/>
                </a:lnTo>
                <a:cubicBezTo>
                  <a:pt x="1105255" y="146495"/>
                  <a:pt x="1116410" y="132623"/>
                  <a:pt x="1133769" y="124908"/>
                </a:cubicBezTo>
                <a:cubicBezTo>
                  <a:pt x="1147114" y="118977"/>
                  <a:pt x="1161478" y="115672"/>
                  <a:pt x="1175332" y="111054"/>
                </a:cubicBezTo>
                <a:cubicBezTo>
                  <a:pt x="1182259" y="108745"/>
                  <a:pt x="1189030" y="105897"/>
                  <a:pt x="1196114" y="104126"/>
                </a:cubicBezTo>
                <a:lnTo>
                  <a:pt x="1251532" y="90272"/>
                </a:lnTo>
                <a:cubicBezTo>
                  <a:pt x="1289630" y="64873"/>
                  <a:pt x="1257307" y="90270"/>
                  <a:pt x="1286169" y="55636"/>
                </a:cubicBezTo>
                <a:cubicBezTo>
                  <a:pt x="1302839" y="35632"/>
                  <a:pt x="1307296" y="34623"/>
                  <a:pt x="1327732" y="20999"/>
                </a:cubicBezTo>
                <a:cubicBezTo>
                  <a:pt x="1344149" y="-3625"/>
                  <a:pt x="1333261" y="217"/>
                  <a:pt x="1355441" y="217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DC2CF4C-AC0D-9AE9-26CB-D5FA2B7A88C2}"/>
              </a:ext>
            </a:extLst>
          </p:cNvPr>
          <p:cNvSpPr txBox="1"/>
          <p:nvPr/>
        </p:nvSpPr>
        <p:spPr>
          <a:xfrm rot="18912452">
            <a:off x="2681152" y="4715322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v(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ED7CC43-AA3B-3C57-0BAE-FCF0C7B835B6}"/>
              </a:ext>
            </a:extLst>
          </p:cNvPr>
          <p:cNvSpPr/>
          <p:nvPr/>
        </p:nvSpPr>
        <p:spPr>
          <a:xfrm>
            <a:off x="5638800" y="4696635"/>
            <a:ext cx="1364673" cy="741274"/>
          </a:xfrm>
          <a:custGeom>
            <a:avLst/>
            <a:gdLst>
              <a:gd name="connsiteX0" fmla="*/ 0 w 1364673"/>
              <a:gd name="connsiteY0" fmla="*/ 727420 h 741274"/>
              <a:gd name="connsiteX1" fmla="*/ 34636 w 1364673"/>
              <a:gd name="connsiteY1" fmla="*/ 720492 h 741274"/>
              <a:gd name="connsiteX2" fmla="*/ 76200 w 1364673"/>
              <a:gd name="connsiteY2" fmla="*/ 741274 h 741274"/>
              <a:gd name="connsiteX3" fmla="*/ 103909 w 1364673"/>
              <a:gd name="connsiteY3" fmla="*/ 727420 h 741274"/>
              <a:gd name="connsiteX4" fmla="*/ 124691 w 1364673"/>
              <a:gd name="connsiteY4" fmla="*/ 706638 h 741274"/>
              <a:gd name="connsiteX5" fmla="*/ 145473 w 1364673"/>
              <a:gd name="connsiteY5" fmla="*/ 692783 h 741274"/>
              <a:gd name="connsiteX6" fmla="*/ 207818 w 1364673"/>
              <a:gd name="connsiteY6" fmla="*/ 713565 h 741274"/>
              <a:gd name="connsiteX7" fmla="*/ 228600 w 1364673"/>
              <a:gd name="connsiteY7" fmla="*/ 699710 h 741274"/>
              <a:gd name="connsiteX8" fmla="*/ 249382 w 1364673"/>
              <a:gd name="connsiteY8" fmla="*/ 706638 h 741274"/>
              <a:gd name="connsiteX9" fmla="*/ 290945 w 1364673"/>
              <a:gd name="connsiteY9" fmla="*/ 713565 h 741274"/>
              <a:gd name="connsiteX10" fmla="*/ 311727 w 1364673"/>
              <a:gd name="connsiteY10" fmla="*/ 727420 h 741274"/>
              <a:gd name="connsiteX11" fmla="*/ 332509 w 1364673"/>
              <a:gd name="connsiteY11" fmla="*/ 678929 h 741274"/>
              <a:gd name="connsiteX12" fmla="*/ 353291 w 1364673"/>
              <a:gd name="connsiteY12" fmla="*/ 665074 h 741274"/>
              <a:gd name="connsiteX13" fmla="*/ 374073 w 1364673"/>
              <a:gd name="connsiteY13" fmla="*/ 672001 h 741274"/>
              <a:gd name="connsiteX14" fmla="*/ 429491 w 1364673"/>
              <a:gd name="connsiteY14" fmla="*/ 651220 h 741274"/>
              <a:gd name="connsiteX15" fmla="*/ 450273 w 1364673"/>
              <a:gd name="connsiteY15" fmla="*/ 630438 h 741274"/>
              <a:gd name="connsiteX16" fmla="*/ 491836 w 1364673"/>
              <a:gd name="connsiteY16" fmla="*/ 602729 h 741274"/>
              <a:gd name="connsiteX17" fmla="*/ 533400 w 1364673"/>
              <a:gd name="connsiteY17" fmla="*/ 561165 h 741274"/>
              <a:gd name="connsiteX18" fmla="*/ 554182 w 1364673"/>
              <a:gd name="connsiteY18" fmla="*/ 540383 h 741274"/>
              <a:gd name="connsiteX19" fmla="*/ 574964 w 1364673"/>
              <a:gd name="connsiteY19" fmla="*/ 526529 h 741274"/>
              <a:gd name="connsiteX20" fmla="*/ 609600 w 1364673"/>
              <a:gd name="connsiteY20" fmla="*/ 491892 h 741274"/>
              <a:gd name="connsiteX21" fmla="*/ 623455 w 1364673"/>
              <a:gd name="connsiteY21" fmla="*/ 471110 h 741274"/>
              <a:gd name="connsiteX22" fmla="*/ 706582 w 1364673"/>
              <a:gd name="connsiteY22" fmla="*/ 401838 h 741274"/>
              <a:gd name="connsiteX23" fmla="*/ 748145 w 1364673"/>
              <a:gd name="connsiteY23" fmla="*/ 387983 h 741274"/>
              <a:gd name="connsiteX24" fmla="*/ 768927 w 1364673"/>
              <a:gd name="connsiteY24" fmla="*/ 381056 h 741274"/>
              <a:gd name="connsiteX25" fmla="*/ 796636 w 1364673"/>
              <a:gd name="connsiteY25" fmla="*/ 367201 h 741274"/>
              <a:gd name="connsiteX26" fmla="*/ 817418 w 1364673"/>
              <a:gd name="connsiteY26" fmla="*/ 360274 h 741274"/>
              <a:gd name="connsiteX27" fmla="*/ 838200 w 1364673"/>
              <a:gd name="connsiteY27" fmla="*/ 346420 h 741274"/>
              <a:gd name="connsiteX28" fmla="*/ 858982 w 1364673"/>
              <a:gd name="connsiteY28" fmla="*/ 339492 h 741274"/>
              <a:gd name="connsiteX29" fmla="*/ 879764 w 1364673"/>
              <a:gd name="connsiteY29" fmla="*/ 325638 h 741274"/>
              <a:gd name="connsiteX30" fmla="*/ 921327 w 1364673"/>
              <a:gd name="connsiteY30" fmla="*/ 311783 h 741274"/>
              <a:gd name="connsiteX31" fmla="*/ 942109 w 1364673"/>
              <a:gd name="connsiteY31" fmla="*/ 304856 h 741274"/>
              <a:gd name="connsiteX32" fmla="*/ 962891 w 1364673"/>
              <a:gd name="connsiteY32" fmla="*/ 284074 h 741274"/>
              <a:gd name="connsiteX33" fmla="*/ 1004455 w 1364673"/>
              <a:gd name="connsiteY33" fmla="*/ 270220 h 741274"/>
              <a:gd name="connsiteX34" fmla="*/ 1052945 w 1364673"/>
              <a:gd name="connsiteY34" fmla="*/ 256365 h 741274"/>
              <a:gd name="connsiteX35" fmla="*/ 1073727 w 1364673"/>
              <a:gd name="connsiteY35" fmla="*/ 249438 h 741274"/>
              <a:gd name="connsiteX36" fmla="*/ 1101436 w 1364673"/>
              <a:gd name="connsiteY36" fmla="*/ 242510 h 741274"/>
              <a:gd name="connsiteX37" fmla="*/ 1143000 w 1364673"/>
              <a:gd name="connsiteY37" fmla="*/ 228656 h 741274"/>
              <a:gd name="connsiteX38" fmla="*/ 1163782 w 1364673"/>
              <a:gd name="connsiteY38" fmla="*/ 221729 h 741274"/>
              <a:gd name="connsiteX39" fmla="*/ 1198418 w 1364673"/>
              <a:gd name="connsiteY39" fmla="*/ 180165 h 741274"/>
              <a:gd name="connsiteX40" fmla="*/ 1239982 w 1364673"/>
              <a:gd name="connsiteY40" fmla="*/ 145529 h 741274"/>
              <a:gd name="connsiteX41" fmla="*/ 1253836 w 1364673"/>
              <a:gd name="connsiteY41" fmla="*/ 124747 h 741274"/>
              <a:gd name="connsiteX42" fmla="*/ 1295400 w 1364673"/>
              <a:gd name="connsiteY42" fmla="*/ 97038 h 741274"/>
              <a:gd name="connsiteX43" fmla="*/ 1323109 w 1364673"/>
              <a:gd name="connsiteY43" fmla="*/ 55474 h 741274"/>
              <a:gd name="connsiteX44" fmla="*/ 1330036 w 1364673"/>
              <a:gd name="connsiteY44" fmla="*/ 34692 h 741274"/>
              <a:gd name="connsiteX45" fmla="*/ 1350818 w 1364673"/>
              <a:gd name="connsiteY45" fmla="*/ 20838 h 741274"/>
              <a:gd name="connsiteX46" fmla="*/ 1364673 w 1364673"/>
              <a:gd name="connsiteY46" fmla="*/ 56 h 74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364673" h="741274">
                <a:moveTo>
                  <a:pt x="0" y="727420"/>
                </a:moveTo>
                <a:cubicBezTo>
                  <a:pt x="11545" y="725111"/>
                  <a:pt x="22862" y="720492"/>
                  <a:pt x="34636" y="720492"/>
                </a:cubicBezTo>
                <a:cubicBezTo>
                  <a:pt x="48974" y="720492"/>
                  <a:pt x="65694" y="734271"/>
                  <a:pt x="76200" y="741274"/>
                </a:cubicBezTo>
                <a:cubicBezTo>
                  <a:pt x="85436" y="736656"/>
                  <a:pt x="95506" y="733422"/>
                  <a:pt x="103909" y="727420"/>
                </a:cubicBezTo>
                <a:cubicBezTo>
                  <a:pt x="111881" y="721726"/>
                  <a:pt x="117165" y="712910"/>
                  <a:pt x="124691" y="706638"/>
                </a:cubicBezTo>
                <a:cubicBezTo>
                  <a:pt x="131087" y="701308"/>
                  <a:pt x="138546" y="697401"/>
                  <a:pt x="145473" y="692783"/>
                </a:cubicBezTo>
                <a:cubicBezTo>
                  <a:pt x="193112" y="724542"/>
                  <a:pt x="171239" y="725757"/>
                  <a:pt x="207818" y="713565"/>
                </a:cubicBezTo>
                <a:cubicBezTo>
                  <a:pt x="214745" y="708947"/>
                  <a:pt x="220388" y="701079"/>
                  <a:pt x="228600" y="699710"/>
                </a:cubicBezTo>
                <a:cubicBezTo>
                  <a:pt x="235803" y="698510"/>
                  <a:pt x="242254" y="705054"/>
                  <a:pt x="249382" y="706638"/>
                </a:cubicBezTo>
                <a:cubicBezTo>
                  <a:pt x="263093" y="709685"/>
                  <a:pt x="277091" y="711256"/>
                  <a:pt x="290945" y="713565"/>
                </a:cubicBezTo>
                <a:cubicBezTo>
                  <a:pt x="297872" y="718183"/>
                  <a:pt x="303997" y="730512"/>
                  <a:pt x="311727" y="727420"/>
                </a:cubicBezTo>
                <a:cubicBezTo>
                  <a:pt x="326300" y="721591"/>
                  <a:pt x="324117" y="689418"/>
                  <a:pt x="332509" y="678929"/>
                </a:cubicBezTo>
                <a:cubicBezTo>
                  <a:pt x="337710" y="672428"/>
                  <a:pt x="346364" y="669692"/>
                  <a:pt x="353291" y="665074"/>
                </a:cubicBezTo>
                <a:cubicBezTo>
                  <a:pt x="360218" y="667383"/>
                  <a:pt x="366771" y="672001"/>
                  <a:pt x="374073" y="672001"/>
                </a:cubicBezTo>
                <a:cubicBezTo>
                  <a:pt x="397951" y="672001"/>
                  <a:pt x="412292" y="665552"/>
                  <a:pt x="429491" y="651220"/>
                </a:cubicBezTo>
                <a:cubicBezTo>
                  <a:pt x="437017" y="644948"/>
                  <a:pt x="442540" y="636453"/>
                  <a:pt x="450273" y="630438"/>
                </a:cubicBezTo>
                <a:cubicBezTo>
                  <a:pt x="463416" y="620215"/>
                  <a:pt x="480062" y="614503"/>
                  <a:pt x="491836" y="602729"/>
                </a:cubicBezTo>
                <a:lnTo>
                  <a:pt x="533400" y="561165"/>
                </a:lnTo>
                <a:cubicBezTo>
                  <a:pt x="540327" y="554238"/>
                  <a:pt x="546031" y="545817"/>
                  <a:pt x="554182" y="540383"/>
                </a:cubicBezTo>
                <a:lnTo>
                  <a:pt x="574964" y="526529"/>
                </a:lnTo>
                <a:cubicBezTo>
                  <a:pt x="611905" y="471115"/>
                  <a:pt x="563422" y="538070"/>
                  <a:pt x="609600" y="491892"/>
                </a:cubicBezTo>
                <a:cubicBezTo>
                  <a:pt x="615487" y="486005"/>
                  <a:pt x="617924" y="477333"/>
                  <a:pt x="623455" y="471110"/>
                </a:cubicBezTo>
                <a:cubicBezTo>
                  <a:pt x="639703" y="452832"/>
                  <a:pt x="680236" y="410620"/>
                  <a:pt x="706582" y="401838"/>
                </a:cubicBezTo>
                <a:lnTo>
                  <a:pt x="748145" y="387983"/>
                </a:lnTo>
                <a:cubicBezTo>
                  <a:pt x="755072" y="385674"/>
                  <a:pt x="762396" y="384322"/>
                  <a:pt x="768927" y="381056"/>
                </a:cubicBezTo>
                <a:cubicBezTo>
                  <a:pt x="778163" y="376438"/>
                  <a:pt x="787144" y="371269"/>
                  <a:pt x="796636" y="367201"/>
                </a:cubicBezTo>
                <a:cubicBezTo>
                  <a:pt x="803348" y="364325"/>
                  <a:pt x="810887" y="363539"/>
                  <a:pt x="817418" y="360274"/>
                </a:cubicBezTo>
                <a:cubicBezTo>
                  <a:pt x="824865" y="356551"/>
                  <a:pt x="830753" y="350143"/>
                  <a:pt x="838200" y="346420"/>
                </a:cubicBezTo>
                <a:cubicBezTo>
                  <a:pt x="844731" y="343154"/>
                  <a:pt x="852451" y="342758"/>
                  <a:pt x="858982" y="339492"/>
                </a:cubicBezTo>
                <a:cubicBezTo>
                  <a:pt x="866429" y="335769"/>
                  <a:pt x="872156" y="329019"/>
                  <a:pt x="879764" y="325638"/>
                </a:cubicBezTo>
                <a:cubicBezTo>
                  <a:pt x="893109" y="319707"/>
                  <a:pt x="907473" y="316401"/>
                  <a:pt x="921327" y="311783"/>
                </a:cubicBezTo>
                <a:lnTo>
                  <a:pt x="942109" y="304856"/>
                </a:lnTo>
                <a:cubicBezTo>
                  <a:pt x="949036" y="297929"/>
                  <a:pt x="954327" y="288832"/>
                  <a:pt x="962891" y="284074"/>
                </a:cubicBezTo>
                <a:cubicBezTo>
                  <a:pt x="975657" y="276982"/>
                  <a:pt x="990600" y="274838"/>
                  <a:pt x="1004455" y="270220"/>
                </a:cubicBezTo>
                <a:cubicBezTo>
                  <a:pt x="1054299" y="253605"/>
                  <a:pt x="992034" y="273767"/>
                  <a:pt x="1052945" y="256365"/>
                </a:cubicBezTo>
                <a:cubicBezTo>
                  <a:pt x="1059966" y="254359"/>
                  <a:pt x="1066706" y="251444"/>
                  <a:pt x="1073727" y="249438"/>
                </a:cubicBezTo>
                <a:cubicBezTo>
                  <a:pt x="1082881" y="246822"/>
                  <a:pt x="1092317" y="245246"/>
                  <a:pt x="1101436" y="242510"/>
                </a:cubicBezTo>
                <a:cubicBezTo>
                  <a:pt x="1115424" y="238314"/>
                  <a:pt x="1129145" y="233274"/>
                  <a:pt x="1143000" y="228656"/>
                </a:cubicBezTo>
                <a:lnTo>
                  <a:pt x="1163782" y="221729"/>
                </a:lnTo>
                <a:cubicBezTo>
                  <a:pt x="1224497" y="161014"/>
                  <a:pt x="1150196" y="238032"/>
                  <a:pt x="1198418" y="180165"/>
                </a:cubicBezTo>
                <a:cubicBezTo>
                  <a:pt x="1215086" y="160163"/>
                  <a:pt x="1219548" y="159151"/>
                  <a:pt x="1239982" y="145529"/>
                </a:cubicBezTo>
                <a:cubicBezTo>
                  <a:pt x="1244600" y="138602"/>
                  <a:pt x="1247570" y="130229"/>
                  <a:pt x="1253836" y="124747"/>
                </a:cubicBezTo>
                <a:cubicBezTo>
                  <a:pt x="1266367" y="113782"/>
                  <a:pt x="1295400" y="97038"/>
                  <a:pt x="1295400" y="97038"/>
                </a:cubicBezTo>
                <a:cubicBezTo>
                  <a:pt x="1304636" y="83183"/>
                  <a:pt x="1317844" y="71271"/>
                  <a:pt x="1323109" y="55474"/>
                </a:cubicBezTo>
                <a:cubicBezTo>
                  <a:pt x="1325418" y="48547"/>
                  <a:pt x="1325474" y="40394"/>
                  <a:pt x="1330036" y="34692"/>
                </a:cubicBezTo>
                <a:cubicBezTo>
                  <a:pt x="1335237" y="28191"/>
                  <a:pt x="1343891" y="25456"/>
                  <a:pt x="1350818" y="20838"/>
                </a:cubicBezTo>
                <a:cubicBezTo>
                  <a:pt x="1358475" y="-2135"/>
                  <a:pt x="1350443" y="56"/>
                  <a:pt x="1364673" y="56"/>
                </a:cubicBezTo>
              </a:path>
            </a:pathLst>
          </a:cu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54FBC9E-4398-6F7B-9A46-6F813D8BCDA7}"/>
              </a:ext>
            </a:extLst>
          </p:cNvPr>
          <p:cNvCxnSpPr/>
          <p:nvPr/>
        </p:nvCxnSpPr>
        <p:spPr>
          <a:xfrm>
            <a:off x="5976987" y="4676211"/>
            <a:ext cx="0" cy="1449238"/>
          </a:xfrm>
          <a:prstGeom prst="line">
            <a:avLst/>
          </a:prstGeom>
          <a:ln w="95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5EBCA6D3-C4B3-3066-409D-931269551A65}"/>
              </a:ext>
            </a:extLst>
          </p:cNvPr>
          <p:cNvSpPr txBox="1"/>
          <p:nvPr/>
        </p:nvSpPr>
        <p:spPr>
          <a:xfrm>
            <a:off x="5935686" y="5787133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t(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sp>
        <p:nvSpPr>
          <p:cNvPr id="61" name="Freeform 60">
            <a:extLst>
              <a:ext uri="{FF2B5EF4-FFF2-40B4-BE49-F238E27FC236}">
                <a16:creationId xmlns:a16="http://schemas.microsoft.com/office/drawing/2014/main" id="{794FE0D5-F3DE-9C5E-FE04-9975B86C8033}"/>
              </a:ext>
            </a:extLst>
          </p:cNvPr>
          <p:cNvSpPr/>
          <p:nvPr/>
        </p:nvSpPr>
        <p:spPr>
          <a:xfrm>
            <a:off x="8981815" y="4657015"/>
            <a:ext cx="1596538" cy="685592"/>
          </a:xfrm>
          <a:custGeom>
            <a:avLst/>
            <a:gdLst>
              <a:gd name="connsiteX0" fmla="*/ 0 w 1941689"/>
              <a:gd name="connsiteY0" fmla="*/ 711200 h 745066"/>
              <a:gd name="connsiteX1" fmla="*/ 79022 w 1941689"/>
              <a:gd name="connsiteY1" fmla="*/ 722488 h 745066"/>
              <a:gd name="connsiteX2" fmla="*/ 146755 w 1941689"/>
              <a:gd name="connsiteY2" fmla="*/ 722488 h 745066"/>
              <a:gd name="connsiteX3" fmla="*/ 293511 w 1941689"/>
              <a:gd name="connsiteY3" fmla="*/ 711200 h 745066"/>
              <a:gd name="connsiteX4" fmla="*/ 361244 w 1941689"/>
              <a:gd name="connsiteY4" fmla="*/ 688622 h 745066"/>
              <a:gd name="connsiteX5" fmla="*/ 440266 w 1941689"/>
              <a:gd name="connsiteY5" fmla="*/ 722488 h 745066"/>
              <a:gd name="connsiteX6" fmla="*/ 530577 w 1941689"/>
              <a:gd name="connsiteY6" fmla="*/ 745066 h 745066"/>
              <a:gd name="connsiteX7" fmla="*/ 575733 w 1941689"/>
              <a:gd name="connsiteY7" fmla="*/ 733777 h 745066"/>
              <a:gd name="connsiteX8" fmla="*/ 643466 w 1941689"/>
              <a:gd name="connsiteY8" fmla="*/ 711200 h 745066"/>
              <a:gd name="connsiteX9" fmla="*/ 778933 w 1941689"/>
              <a:gd name="connsiteY9" fmla="*/ 722488 h 745066"/>
              <a:gd name="connsiteX10" fmla="*/ 891822 w 1941689"/>
              <a:gd name="connsiteY10" fmla="*/ 688622 h 745066"/>
              <a:gd name="connsiteX11" fmla="*/ 959555 w 1941689"/>
              <a:gd name="connsiteY11" fmla="*/ 666044 h 745066"/>
              <a:gd name="connsiteX12" fmla="*/ 993422 w 1941689"/>
              <a:gd name="connsiteY12" fmla="*/ 654755 h 745066"/>
              <a:gd name="connsiteX13" fmla="*/ 1072444 w 1941689"/>
              <a:gd name="connsiteY13" fmla="*/ 632177 h 745066"/>
              <a:gd name="connsiteX14" fmla="*/ 1140177 w 1941689"/>
              <a:gd name="connsiteY14" fmla="*/ 587022 h 745066"/>
              <a:gd name="connsiteX15" fmla="*/ 1207911 w 1941689"/>
              <a:gd name="connsiteY15" fmla="*/ 541866 h 745066"/>
              <a:gd name="connsiteX16" fmla="*/ 1286933 w 1941689"/>
              <a:gd name="connsiteY16" fmla="*/ 519288 h 745066"/>
              <a:gd name="connsiteX17" fmla="*/ 1354666 w 1941689"/>
              <a:gd name="connsiteY17" fmla="*/ 474133 h 745066"/>
              <a:gd name="connsiteX18" fmla="*/ 1399822 w 1941689"/>
              <a:gd name="connsiteY18" fmla="*/ 451555 h 745066"/>
              <a:gd name="connsiteX19" fmla="*/ 1467555 w 1941689"/>
              <a:gd name="connsiteY19" fmla="*/ 428977 h 745066"/>
              <a:gd name="connsiteX20" fmla="*/ 1501422 w 1941689"/>
              <a:gd name="connsiteY20" fmla="*/ 395111 h 745066"/>
              <a:gd name="connsiteX21" fmla="*/ 1603022 w 1941689"/>
              <a:gd name="connsiteY21" fmla="*/ 338666 h 745066"/>
              <a:gd name="connsiteX22" fmla="*/ 1648177 w 1941689"/>
              <a:gd name="connsiteY22" fmla="*/ 327377 h 745066"/>
              <a:gd name="connsiteX23" fmla="*/ 1738489 w 1941689"/>
              <a:gd name="connsiteY23" fmla="*/ 248355 h 745066"/>
              <a:gd name="connsiteX24" fmla="*/ 1783644 w 1941689"/>
              <a:gd name="connsiteY24" fmla="*/ 203200 h 745066"/>
              <a:gd name="connsiteX25" fmla="*/ 1817511 w 1941689"/>
              <a:gd name="connsiteY25" fmla="*/ 169333 h 745066"/>
              <a:gd name="connsiteX26" fmla="*/ 1862666 w 1941689"/>
              <a:gd name="connsiteY26" fmla="*/ 146755 h 745066"/>
              <a:gd name="connsiteX27" fmla="*/ 1896533 w 1941689"/>
              <a:gd name="connsiteY27" fmla="*/ 124177 h 745066"/>
              <a:gd name="connsiteX28" fmla="*/ 1930400 w 1941689"/>
              <a:gd name="connsiteY28" fmla="*/ 56444 h 745066"/>
              <a:gd name="connsiteX29" fmla="*/ 1941689 w 1941689"/>
              <a:gd name="connsiteY29" fmla="*/ 0 h 74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941689" h="745066">
                <a:moveTo>
                  <a:pt x="0" y="711200"/>
                </a:moveTo>
                <a:cubicBezTo>
                  <a:pt x="26341" y="714963"/>
                  <a:pt x="52546" y="725136"/>
                  <a:pt x="79022" y="722488"/>
                </a:cubicBezTo>
                <a:cubicBezTo>
                  <a:pt x="157552" y="714635"/>
                  <a:pt x="68226" y="670136"/>
                  <a:pt x="146755" y="722488"/>
                </a:cubicBezTo>
                <a:cubicBezTo>
                  <a:pt x="195674" y="718725"/>
                  <a:pt x="245048" y="718852"/>
                  <a:pt x="293511" y="711200"/>
                </a:cubicBezTo>
                <a:cubicBezTo>
                  <a:pt x="317019" y="707488"/>
                  <a:pt x="361244" y="688622"/>
                  <a:pt x="361244" y="688622"/>
                </a:cubicBezTo>
                <a:cubicBezTo>
                  <a:pt x="455224" y="712117"/>
                  <a:pt x="362306" y="683509"/>
                  <a:pt x="440266" y="722488"/>
                </a:cubicBezTo>
                <a:cubicBezTo>
                  <a:pt x="463408" y="734059"/>
                  <a:pt x="509108" y="740772"/>
                  <a:pt x="530577" y="745066"/>
                </a:cubicBezTo>
                <a:cubicBezTo>
                  <a:pt x="545629" y="741303"/>
                  <a:pt x="560872" y="738235"/>
                  <a:pt x="575733" y="733777"/>
                </a:cubicBezTo>
                <a:cubicBezTo>
                  <a:pt x="598528" y="726939"/>
                  <a:pt x="643466" y="711200"/>
                  <a:pt x="643466" y="711200"/>
                </a:cubicBezTo>
                <a:cubicBezTo>
                  <a:pt x="688622" y="714963"/>
                  <a:pt x="733621" y="722488"/>
                  <a:pt x="778933" y="722488"/>
                </a:cubicBezTo>
                <a:cubicBezTo>
                  <a:pt x="820309" y="722488"/>
                  <a:pt x="854463" y="702207"/>
                  <a:pt x="891822" y="688622"/>
                </a:cubicBezTo>
                <a:cubicBezTo>
                  <a:pt x="914188" y="680489"/>
                  <a:pt x="936977" y="673570"/>
                  <a:pt x="959555" y="666044"/>
                </a:cubicBezTo>
                <a:cubicBezTo>
                  <a:pt x="970844" y="662281"/>
                  <a:pt x="981878" y="657641"/>
                  <a:pt x="993422" y="654755"/>
                </a:cubicBezTo>
                <a:cubicBezTo>
                  <a:pt x="1050121" y="640580"/>
                  <a:pt x="1023858" y="648372"/>
                  <a:pt x="1072444" y="632177"/>
                </a:cubicBezTo>
                <a:cubicBezTo>
                  <a:pt x="1147605" y="557018"/>
                  <a:pt x="1066658" y="627866"/>
                  <a:pt x="1140177" y="587022"/>
                </a:cubicBezTo>
                <a:cubicBezTo>
                  <a:pt x="1163898" y="573844"/>
                  <a:pt x="1181586" y="548447"/>
                  <a:pt x="1207911" y="541866"/>
                </a:cubicBezTo>
                <a:cubicBezTo>
                  <a:pt x="1218539" y="539209"/>
                  <a:pt x="1273683" y="526649"/>
                  <a:pt x="1286933" y="519288"/>
                </a:cubicBezTo>
                <a:cubicBezTo>
                  <a:pt x="1310653" y="506110"/>
                  <a:pt x="1330396" y="486268"/>
                  <a:pt x="1354666" y="474133"/>
                </a:cubicBezTo>
                <a:cubicBezTo>
                  <a:pt x="1369718" y="466607"/>
                  <a:pt x="1384197" y="457805"/>
                  <a:pt x="1399822" y="451555"/>
                </a:cubicBezTo>
                <a:cubicBezTo>
                  <a:pt x="1421919" y="442716"/>
                  <a:pt x="1467555" y="428977"/>
                  <a:pt x="1467555" y="428977"/>
                </a:cubicBezTo>
                <a:cubicBezTo>
                  <a:pt x="1478844" y="417688"/>
                  <a:pt x="1488820" y="404912"/>
                  <a:pt x="1501422" y="395111"/>
                </a:cubicBezTo>
                <a:cubicBezTo>
                  <a:pt x="1548374" y="358593"/>
                  <a:pt x="1556868" y="351853"/>
                  <a:pt x="1603022" y="338666"/>
                </a:cubicBezTo>
                <a:cubicBezTo>
                  <a:pt x="1617940" y="334404"/>
                  <a:pt x="1633125" y="331140"/>
                  <a:pt x="1648177" y="327377"/>
                </a:cubicBezTo>
                <a:cubicBezTo>
                  <a:pt x="1727200" y="274696"/>
                  <a:pt x="1700859" y="304800"/>
                  <a:pt x="1738489" y="248355"/>
                </a:cubicBezTo>
                <a:cubicBezTo>
                  <a:pt x="1759990" y="183846"/>
                  <a:pt x="1732038" y="237603"/>
                  <a:pt x="1783644" y="203200"/>
                </a:cubicBezTo>
                <a:cubicBezTo>
                  <a:pt x="1796928" y="194344"/>
                  <a:pt x="1804520" y="178613"/>
                  <a:pt x="1817511" y="169333"/>
                </a:cubicBezTo>
                <a:cubicBezTo>
                  <a:pt x="1831205" y="159552"/>
                  <a:pt x="1848055" y="155104"/>
                  <a:pt x="1862666" y="146755"/>
                </a:cubicBezTo>
                <a:cubicBezTo>
                  <a:pt x="1874446" y="140023"/>
                  <a:pt x="1885244" y="131703"/>
                  <a:pt x="1896533" y="124177"/>
                </a:cubicBezTo>
                <a:cubicBezTo>
                  <a:pt x="1918607" y="91067"/>
                  <a:pt x="1921052" y="93835"/>
                  <a:pt x="1930400" y="56444"/>
                </a:cubicBezTo>
                <a:cubicBezTo>
                  <a:pt x="1935054" y="37830"/>
                  <a:pt x="1941689" y="0"/>
                  <a:pt x="1941689" y="0"/>
                </a:cubicBezTo>
              </a:path>
            </a:pathLst>
          </a:cu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B1FF491-D024-A5C8-17D3-ECC5174A451E}"/>
              </a:ext>
            </a:extLst>
          </p:cNvPr>
          <p:cNvCxnSpPr>
            <a:cxnSpLocks/>
          </p:cNvCxnSpPr>
          <p:nvPr/>
        </p:nvCxnSpPr>
        <p:spPr>
          <a:xfrm>
            <a:off x="8967641" y="5328496"/>
            <a:ext cx="2595130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7C12565-33C2-13C0-51ED-F3DBE82B79BE}"/>
              </a:ext>
            </a:extLst>
          </p:cNvPr>
          <p:cNvSpPr txBox="1"/>
          <p:nvPr/>
        </p:nvSpPr>
        <p:spPr>
          <a:xfrm>
            <a:off x="10806120" y="5115564"/>
            <a:ext cx="108613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z(</a:t>
            </a:r>
            <a:r>
              <a:rPr lang="es-ES" sz="1100" i="1" dirty="0" err="1">
                <a:latin typeface="Hind" panose="02000000000000000000" pitchFamily="2" charset="77"/>
                <a:cs typeface="Hind" panose="02000000000000000000" pitchFamily="2" charset="77"/>
              </a:rPr>
              <a:t>cats</a:t>
            </a:r>
            <a:r>
              <a:rPr lang="es-ES" sz="1100" i="1" dirty="0">
                <a:latin typeface="Hind" panose="02000000000000000000" pitchFamily="2" charset="77"/>
                <a:cs typeface="Hind" panose="02000000000000000000" pitchFamily="2" charset="77"/>
              </a:rPr>
              <a:t>)</a:t>
            </a:r>
            <a:endParaRPr lang="en-ES" sz="1100" i="1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7584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/>
      <p:bldP spid="17" grpId="0"/>
      <p:bldP spid="19" grpId="0" animBg="1"/>
      <p:bldP spid="21" grpId="0"/>
      <p:bldP spid="56" grpId="0"/>
      <p:bldP spid="27" grpId="0"/>
      <p:bldP spid="28" grpId="0"/>
      <p:bldP spid="31" grpId="0"/>
      <p:bldP spid="33" grpId="0" animBg="1"/>
      <p:bldP spid="58" grpId="0"/>
      <p:bldP spid="49" grpId="0"/>
      <p:bldP spid="50" grpId="0"/>
      <p:bldP spid="51" grpId="0"/>
      <p:bldP spid="53" grpId="0" animBg="1"/>
      <p:bldP spid="59" grpId="0"/>
      <p:bldP spid="6" grpId="0" animBg="1"/>
      <p:bldP spid="54" grpId="0"/>
      <p:bldP spid="7" grpId="0" animBg="1"/>
      <p:bldP spid="60" grpId="0"/>
      <p:bldP spid="61" grpId="0" animBg="1"/>
      <p:bldP spid="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DDM in Psychology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8"/>
            <a:ext cx="10515600" cy="4489919"/>
          </a:xfrm>
        </p:spPr>
        <p:txBody>
          <a:bodyPr>
            <a:normAutofit fontScale="92500" lnSpcReduction="10000"/>
          </a:bodyPr>
          <a:lstStyle/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DDM disentangles a number of intuitively appealing concepts: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in drift rate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Stimulus quality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Participant ability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Decision difficulty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threshold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Cautiousness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Speed-accuracy trade-off (higher threshold entail slower but more accurate responses)</a:t>
            </a:r>
          </a:p>
          <a:p>
            <a:pPr lvl="1"/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000" b="1" dirty="0">
                <a:latin typeface="Hind" panose="02000000000000000000" pitchFamily="2" charset="77"/>
                <a:cs typeface="Hind" panose="02000000000000000000" pitchFamily="2" charset="77"/>
              </a:rPr>
              <a:t>starting point </a:t>
            </a:r>
            <a:r>
              <a:rPr lang="en-AU" sz="2000" dirty="0">
                <a:latin typeface="Hind" panose="02000000000000000000" pitchFamily="2" charset="77"/>
                <a:cs typeface="Hind" panose="02000000000000000000" pitchFamily="2" charset="77"/>
              </a:rPr>
              <a:t>can express preference of a response threshold: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Reward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Priming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Proportion effects</a:t>
            </a:r>
          </a:p>
          <a:p>
            <a:pPr lvl="1"/>
            <a:r>
              <a:rPr lang="en-AU" sz="2100" dirty="0">
                <a:latin typeface="Hind" panose="02000000000000000000" pitchFamily="2" charset="77"/>
                <a:cs typeface="Hind" panose="02000000000000000000" pitchFamily="2" charset="77"/>
              </a:rPr>
              <a:t>Changes in </a:t>
            </a:r>
            <a:r>
              <a:rPr lang="en-AU" sz="2100" b="1" dirty="0">
                <a:latin typeface="Hind" panose="02000000000000000000" pitchFamily="2" charset="77"/>
                <a:cs typeface="Hind" panose="02000000000000000000" pitchFamily="2" charset="77"/>
              </a:rPr>
              <a:t>nondecision time </a:t>
            </a:r>
            <a:r>
              <a:rPr lang="en-AU" sz="2100" dirty="0">
                <a:latin typeface="Hind" panose="02000000000000000000" pitchFamily="2" charset="77"/>
                <a:cs typeface="Hind" panose="02000000000000000000" pitchFamily="2" charset="77"/>
              </a:rPr>
              <a:t>can express</a:t>
            </a:r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: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Differences in basic encoding processes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Configuration of WM for a task</a:t>
            </a:r>
          </a:p>
          <a:p>
            <a:pPr lvl="2"/>
            <a:r>
              <a:rPr lang="en-AU" sz="1600" dirty="0">
                <a:latin typeface="Hind" panose="02000000000000000000" pitchFamily="2" charset="77"/>
                <a:cs typeface="Hind" panose="02000000000000000000" pitchFamily="2" charset="77"/>
              </a:rPr>
              <a:t>Differences in motoric processes related to response execution</a:t>
            </a:r>
          </a:p>
          <a:p>
            <a:pPr lvl="2"/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sz="2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0089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  <a:cs typeface="Hind" panose="02000000000000000000" pitchFamily="2" charset="77"/>
              </a:rPr>
              <a:t>DDM in Psychology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B2EA33D-1A29-84DC-5B16-DFF2D3BBEC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3938010"/>
              </p:ext>
            </p:extLst>
          </p:nvPr>
        </p:nvGraphicFramePr>
        <p:xfrm>
          <a:off x="2171485" y="85723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88437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719" y="194672"/>
            <a:ext cx="10515600" cy="1325563"/>
          </a:xfrm>
        </p:spPr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Applications of the DDM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9918"/>
            <a:ext cx="10515600" cy="4922957"/>
          </a:xfrm>
        </p:spPr>
        <p:txBody>
          <a:bodyPr>
            <a:normAutofit lnSpcReduction="10000"/>
          </a:bodyPr>
          <a:lstStyle/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“Basic” cognitive neuroscience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Decision making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Cognitive control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Working memory</a:t>
            </a:r>
          </a:p>
          <a:p>
            <a:pPr lvl="1"/>
            <a:r>
              <a:rPr lang="en-AU" dirty="0">
                <a:latin typeface="Hind" panose="02000000000000000000" pitchFamily="2" charset="77"/>
                <a:cs typeface="Hind" panose="02000000000000000000" pitchFamily="2" charset="77"/>
              </a:rPr>
              <a:t>Attention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ADHD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Aging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Psychiatric disorders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Dyslexia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Development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Sleep deprivation</a:t>
            </a:r>
          </a:p>
          <a:p>
            <a:r>
              <a:rPr lang="en-AU" sz="2400" dirty="0">
                <a:latin typeface="Hind" panose="02000000000000000000" pitchFamily="2" charset="77"/>
                <a:cs typeface="Hind" panose="02000000000000000000" pitchFamily="2" charset="77"/>
              </a:rPr>
              <a:t>…</a:t>
            </a:r>
          </a:p>
          <a:p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lvl="2"/>
            <a:endParaRPr lang="en-AU" sz="28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endParaRPr lang="en-AU" sz="32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BFD0EA-9DCD-E793-D594-1FD442A1A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43" y="1886261"/>
            <a:ext cx="53086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447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2F5B-D9B8-BC3A-D115-9EC1BC88C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722" y="90493"/>
            <a:ext cx="10515600" cy="1325563"/>
          </a:xfrm>
        </p:spPr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B54E1D-15ED-68EC-5807-09F027F65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6688"/>
            <a:ext cx="10515600" cy="470462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GB" sz="1600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09:30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Introduction to computational models on decision making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10:00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Distributional analyses and Drift Diffusion Model (DDM)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11:30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Hands-on session on DDM </a:t>
            </a:r>
          </a:p>
          <a:p>
            <a:pPr marL="0" indent="0">
              <a:buNone/>
            </a:pPr>
            <a:r>
              <a:rPr lang="en-GB" sz="1600" dirty="0">
                <a:latin typeface="Hind" panose="02000000000000000000" pitchFamily="2" charset="77"/>
                <a:cs typeface="Hind" panose="02000000000000000000" pitchFamily="2" charset="77"/>
              </a:rPr>
              <a:t>----- LUNCH ------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15:00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Introduction to computational models on reinforcement learning (RL)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15:30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RL theory </a:t>
            </a:r>
          </a:p>
          <a:p>
            <a:pPr marL="0" indent="0">
              <a:buNone/>
            </a:pPr>
            <a:r>
              <a:rPr lang="en-GB" sz="1700" b="1" dirty="0">
                <a:latin typeface="Hind" panose="02000000000000000000" pitchFamily="2" charset="77"/>
                <a:cs typeface="Hind" panose="02000000000000000000" pitchFamily="2" charset="77"/>
              </a:rPr>
              <a:t>17:00 </a:t>
            </a:r>
          </a:p>
          <a:p>
            <a:pPr marL="0" indent="0">
              <a:buNone/>
            </a:pPr>
            <a:r>
              <a:rPr lang="en-GB" sz="1700" dirty="0">
                <a:latin typeface="Hind" panose="02000000000000000000" pitchFamily="2" charset="77"/>
                <a:cs typeface="Hind" panose="02000000000000000000" pitchFamily="2" charset="77"/>
              </a:rPr>
              <a:t>Hands on session on RL </a:t>
            </a:r>
          </a:p>
          <a:p>
            <a:endParaRPr lang="en-ES" sz="14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2C22B5D-F878-D669-BFEA-801A039413DC}"/>
              </a:ext>
            </a:extLst>
          </p:cNvPr>
          <p:cNvGrpSpPr/>
          <p:nvPr/>
        </p:nvGrpSpPr>
        <p:grpSpPr>
          <a:xfrm>
            <a:off x="7204626" y="1482074"/>
            <a:ext cx="1481380" cy="1883081"/>
            <a:chOff x="7215775" y="1295037"/>
            <a:chExt cx="1481380" cy="188308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0CE9BB5-D645-26BB-0A5F-A7980D2CF1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15775" y="1295037"/>
              <a:ext cx="1481380" cy="148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7D27127-6F99-B473-1B69-9C3F2ED6F57F}"/>
                </a:ext>
              </a:extLst>
            </p:cNvPr>
            <p:cNvSpPr txBox="1"/>
            <p:nvPr/>
          </p:nvSpPr>
          <p:spPr>
            <a:xfrm>
              <a:off x="7239043" y="2808786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Carlos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09305B8-81BB-F40F-022F-65AB53AE1719}"/>
              </a:ext>
            </a:extLst>
          </p:cNvPr>
          <p:cNvGrpSpPr/>
          <p:nvPr/>
        </p:nvGrpSpPr>
        <p:grpSpPr>
          <a:xfrm>
            <a:off x="9010654" y="1482335"/>
            <a:ext cx="1481380" cy="1882559"/>
            <a:chOff x="9021319" y="1295037"/>
            <a:chExt cx="1481380" cy="1882559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3B8D81DE-907B-041B-783A-F223082833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21319" y="1295037"/>
              <a:ext cx="1481380" cy="14813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201DF71-D296-7043-4358-76A5F0861418}"/>
                </a:ext>
              </a:extLst>
            </p:cNvPr>
            <p:cNvSpPr txBox="1"/>
            <p:nvPr/>
          </p:nvSpPr>
          <p:spPr>
            <a:xfrm>
              <a:off x="9044587" y="2808264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Luc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B66FBEA-0E22-9AE6-9322-A8C060DD2C5C}"/>
              </a:ext>
            </a:extLst>
          </p:cNvPr>
          <p:cNvGrpSpPr/>
          <p:nvPr/>
        </p:nvGrpSpPr>
        <p:grpSpPr>
          <a:xfrm>
            <a:off x="7227894" y="3839211"/>
            <a:ext cx="1434845" cy="1928716"/>
            <a:chOff x="7193477" y="3679883"/>
            <a:chExt cx="1434845" cy="1928716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71110D36-C96D-6D29-3FD8-32225C9FBC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1038" b="26877"/>
            <a:stretch/>
          </p:blipFill>
          <p:spPr bwMode="auto">
            <a:xfrm>
              <a:off x="7193477" y="3679883"/>
              <a:ext cx="1434845" cy="1481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8AAAC9A-3A85-2A47-B356-0F427693B548}"/>
                </a:ext>
              </a:extLst>
            </p:cNvPr>
            <p:cNvSpPr txBox="1"/>
            <p:nvPr/>
          </p:nvSpPr>
          <p:spPr>
            <a:xfrm>
              <a:off x="7193477" y="5239267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Javier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F9B2DA1A-DF2F-43D7-8E43-BCEAC662611C}"/>
              </a:ext>
            </a:extLst>
          </p:cNvPr>
          <p:cNvGrpSpPr/>
          <p:nvPr/>
        </p:nvGrpSpPr>
        <p:grpSpPr>
          <a:xfrm>
            <a:off x="9033922" y="3839472"/>
            <a:ext cx="1434845" cy="1928194"/>
            <a:chOff x="8999990" y="3679883"/>
            <a:chExt cx="1434845" cy="1928194"/>
          </a:xfrm>
        </p:grpSpPr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CB10C447-DE65-B3EB-97A1-8DD2718A27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9990" y="3679883"/>
              <a:ext cx="1434845" cy="14813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E61FB25-A9B4-E0D9-95D9-90B5ED8E3696}"/>
                </a:ext>
              </a:extLst>
            </p:cNvPr>
            <p:cNvSpPr txBox="1"/>
            <p:nvPr/>
          </p:nvSpPr>
          <p:spPr>
            <a:xfrm>
              <a:off x="8999990" y="5238745"/>
              <a:ext cx="14348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ES" dirty="0">
                  <a:latin typeface="Hind" panose="02000000000000000000" pitchFamily="2" charset="77"/>
                  <a:cs typeface="Hind" panose="02000000000000000000" pitchFamily="2" charset="77"/>
                </a:rPr>
                <a:t>Francesco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1EE428B-2E71-3971-99B8-AA7AB59FE948}"/>
              </a:ext>
            </a:extLst>
          </p:cNvPr>
          <p:cNvSpPr txBox="1"/>
          <p:nvPr/>
        </p:nvSpPr>
        <p:spPr>
          <a:xfrm>
            <a:off x="0" y="6102957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2400" dirty="0">
                <a:latin typeface="Hind" panose="02000000000000000000" pitchFamily="2" charset="77"/>
                <a:cs typeface="Hind" panose="02000000000000000000" pitchFamily="2" charset="77"/>
              </a:rPr>
              <a:t>All slides and materials are availabe at </a:t>
            </a:r>
            <a:r>
              <a:rPr lang="en-GB" sz="2400" dirty="0">
                <a:latin typeface="Hind" panose="02000000000000000000" pitchFamily="2" charset="77"/>
                <a:cs typeface="Hind" panose="02000000000000000000" pitchFamily="2" charset="77"/>
                <a:hlinkClick r:id="rId7"/>
              </a:rPr>
              <a:t>https://github.com/ortiztud/cmb</a:t>
            </a:r>
            <a:r>
              <a:rPr lang="en-GB" sz="2400" dirty="0">
                <a:latin typeface="Hind" panose="02000000000000000000" pitchFamily="2" charset="77"/>
                <a:cs typeface="Hind" panose="02000000000000000000" pitchFamily="2" charset="77"/>
              </a:rPr>
              <a:t>  </a:t>
            </a:r>
            <a:r>
              <a:rPr lang="en-ES" sz="2400" dirty="0">
                <a:latin typeface="Hind" panose="02000000000000000000" pitchFamily="2" charset="77"/>
                <a:cs typeface="Hind" panose="02000000000000000000" pitchFamily="2" charset="77"/>
              </a:rPr>
              <a:t> </a:t>
            </a:r>
          </a:p>
        </p:txBody>
      </p:sp>
      <p:pic>
        <p:nvPicPr>
          <p:cNvPr id="14" name="Graphic 13" descr="Coffee with solid fill">
            <a:extLst>
              <a:ext uri="{FF2B5EF4-FFF2-40B4-BE49-F238E27FC236}">
                <a16:creationId xmlns:a16="http://schemas.microsoft.com/office/drawing/2014/main" id="{E55BF350-A0BB-9765-412D-4ED38A1809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1950" y="2034126"/>
            <a:ext cx="736250" cy="736250"/>
          </a:xfrm>
          <a:prstGeom prst="rect">
            <a:avLst/>
          </a:prstGeom>
        </p:spPr>
      </p:pic>
      <p:pic>
        <p:nvPicPr>
          <p:cNvPr id="19" name="Graphic 18" descr="Coffee with solid fill">
            <a:extLst>
              <a:ext uri="{FF2B5EF4-FFF2-40B4-BE49-F238E27FC236}">
                <a16:creationId xmlns:a16="http://schemas.microsoft.com/office/drawing/2014/main" id="{AD21E67F-0743-B21B-C9F6-A8E0B9C591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1950" y="4280187"/>
            <a:ext cx="736250" cy="73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53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13B2F-00C0-1B81-579D-FAF929CA9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What is (cognitive) modelling?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93958-EFC3-6052-94B8-4465EF867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fontAlgn="base"/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Making a simple, formal representation of a theory (here, about cognitive processes)</a:t>
            </a:r>
          </a:p>
          <a:p>
            <a:pPr fontAlgn="base"/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First intuitive theory, then made more precise (into a model), then empirical test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pPr marL="0" indent="0">
              <a:buNone/>
            </a:pP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“In cognitive neuroscience, </a:t>
            </a:r>
            <a:r>
              <a:rPr lang="en-GB" i="1" dirty="0" err="1">
                <a:latin typeface="Hind" panose="02000000000000000000" pitchFamily="2" charset="77"/>
                <a:cs typeface="Hind" panose="02000000000000000000" pitchFamily="2" charset="77"/>
              </a:rPr>
              <a:t>modeling</a:t>
            </a: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 is a tool to help construct better theories of cognition and </a:t>
            </a:r>
            <a:r>
              <a:rPr lang="en-GB" i="1" dirty="0" err="1">
                <a:latin typeface="Hind" panose="02000000000000000000" pitchFamily="2" charset="77"/>
                <a:cs typeface="Hind" panose="02000000000000000000" pitchFamily="2" charset="77"/>
              </a:rPr>
              <a:t>behavior</a:t>
            </a:r>
            <a:r>
              <a:rPr lang="en-GB" i="1" dirty="0">
                <a:latin typeface="Hind" panose="02000000000000000000" pitchFamily="2" charset="77"/>
                <a:cs typeface="Hind" panose="02000000000000000000" pitchFamily="2" charset="77"/>
              </a:rPr>
              <a:t>”</a:t>
            </a:r>
          </a:p>
          <a:p>
            <a:pPr marL="0" indent="0" algn="r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(</a:t>
            </a:r>
            <a:r>
              <a:rPr lang="en-GB" dirty="0" err="1">
                <a:latin typeface="Hind" panose="02000000000000000000" pitchFamily="2" charset="77"/>
                <a:cs typeface="Hind" panose="02000000000000000000" pitchFamily="2" charset="77"/>
              </a:rPr>
              <a:t>Verguts</a:t>
            </a: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, 2022)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Models allow for making novel predictions that don’t obviously follow from the theory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Models allow integration of existing data in a well-organized conceptual framework</a:t>
            </a:r>
          </a:p>
          <a:p>
            <a:pPr marL="0" indent="0">
              <a:buNone/>
            </a:pPr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5501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Why (cognitive) modelling?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15F1F-3AE0-1218-F944-CEF5FC01D5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4409" y="241840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“What I cannot create, I do not understand”.</a:t>
            </a:r>
          </a:p>
          <a:p>
            <a:pPr marL="0" indent="0">
              <a:buNone/>
            </a:pPr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—Richard Feynman</a:t>
            </a:r>
          </a:p>
          <a:p>
            <a:endParaRPr lang="en-GB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68D8A6-015A-5AE0-34FB-935A7229C3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138" y="3298146"/>
            <a:ext cx="2247537" cy="300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108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Levels of modelling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2761E1B-3748-66D5-F38F-749A89392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6051" y="1825625"/>
            <a:ext cx="55398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22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14E91-132E-683D-A75C-D7FB563B5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The opimization principle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315BB-8C96-2912-8185-5055A6498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650" y="1631962"/>
            <a:ext cx="10515600" cy="4351338"/>
          </a:xfrm>
        </p:spPr>
        <p:txBody>
          <a:bodyPr/>
          <a:lstStyle/>
          <a:p>
            <a:pPr fontAlgn="base"/>
            <a:r>
              <a:rPr lang="en-GB" dirty="0"/>
              <a:t>Basic principle: Humans (or other organisms) are always busy attempting to reach a goal</a:t>
            </a:r>
          </a:p>
          <a:p>
            <a:pPr fontAlgn="base"/>
            <a:r>
              <a:rPr lang="en-GB" dirty="0"/>
              <a:t>In a model, “Attempting to reach a goal” can be captured with the standard mathematical principle of </a:t>
            </a:r>
            <a:r>
              <a:rPr lang="en-GB" i="1" dirty="0"/>
              <a:t>optimization</a:t>
            </a:r>
            <a:endParaRPr lang="en-GB" dirty="0"/>
          </a:p>
          <a:p>
            <a:pPr fontAlgn="base"/>
            <a:r>
              <a:rPr lang="en-GB" dirty="0"/>
              <a:t>Models attempt to ”reach a goal”, which can be formalized in optimizing a mathematical function</a:t>
            </a:r>
          </a:p>
          <a:p>
            <a:pPr fontAlgn="base"/>
            <a:r>
              <a:rPr lang="en-GB" dirty="0"/>
              <a:t>Assumption that </a:t>
            </a:r>
            <a:r>
              <a:rPr lang="en-GB" dirty="0" err="1"/>
              <a:t>behavioral</a:t>
            </a:r>
            <a:r>
              <a:rPr lang="en-GB" dirty="0"/>
              <a:t> and neural dynamics are consequences of attempting to reach that goal</a:t>
            </a:r>
          </a:p>
          <a:p>
            <a:endParaRPr lang="en-E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49A0C03-B03A-F136-0A13-1D9E276264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403" y="4707058"/>
            <a:ext cx="2867923" cy="2150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FAC6CA-1646-58E5-A1E1-FE5D1E56BB62}"/>
              </a:ext>
            </a:extLst>
          </p:cNvPr>
          <p:cNvSpPr txBox="1"/>
          <p:nvPr/>
        </p:nvSpPr>
        <p:spPr>
          <a:xfrm>
            <a:off x="8465804" y="5150327"/>
            <a:ext cx="227023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600" dirty="0">
                <a:latin typeface="Hind" panose="02000000000000000000" pitchFamily="2" charset="77"/>
                <a:cs typeface="Hind" panose="02000000000000000000" pitchFamily="2" charset="77"/>
              </a:rPr>
              <a:t>Finding the optimal point of a function</a:t>
            </a:r>
          </a:p>
          <a:p>
            <a:endParaRPr lang="en-ES" sz="1600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8022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B9F9D-E4BA-7EC1-040D-7253E7B16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Modelling decision making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1B13F-F602-F5C5-121D-4F9C0D5CB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Decision making can apply to any situation where an agent must choose between two or more actions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“Is this a cat or a dog?”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1E26A0-737B-6734-E484-B617AFC6A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64" y="3429000"/>
            <a:ext cx="3016373" cy="3063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E58DC9-6532-325E-88DB-B7611FF570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1534" y="3858823"/>
            <a:ext cx="3713432" cy="207287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D809933-998B-3B9B-94DA-F000FD625BA0}"/>
              </a:ext>
            </a:extLst>
          </p:cNvPr>
          <p:cNvGrpSpPr/>
          <p:nvPr/>
        </p:nvGrpSpPr>
        <p:grpSpPr>
          <a:xfrm>
            <a:off x="4038001" y="3873616"/>
            <a:ext cx="4115997" cy="2157388"/>
            <a:chOff x="3963841" y="3703070"/>
            <a:chExt cx="4115997" cy="215738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67A4DCB-7D63-9CBD-D39C-F9831AABB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3841" y="3930058"/>
              <a:ext cx="3924300" cy="19304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FEBD4E-5D09-6539-94A0-6CEE9308BC74}"/>
                </a:ext>
              </a:extLst>
            </p:cNvPr>
            <p:cNvSpPr txBox="1"/>
            <p:nvPr/>
          </p:nvSpPr>
          <p:spPr>
            <a:xfrm>
              <a:off x="4244680" y="3703070"/>
              <a:ext cx="383515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2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ES" sz="1200" dirty="0">
                  <a:latin typeface="Arial" panose="020B0604020202020204" pitchFamily="34" charset="0"/>
                  <a:cs typeface="Arial" panose="020B0604020202020204" pitchFamily="34" charset="0"/>
                </a:rPr>
                <a:t>rajectories of Cat and Dog detectors in trial </a:t>
              </a:r>
              <a:r>
                <a:rPr lang="en-ES" sz="1200" i="1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061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04CA9-315C-EF7B-D0A4-8F35C3384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Modelling decision making – the Drift Diffusion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D93548-4FC7-6C00-F3C6-8EE335D5AE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87007" cy="4351338"/>
          </a:xfrm>
        </p:spPr>
        <p:txBody>
          <a:bodyPr/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Popularized in Psychology by Ratcliff (1978)</a:t>
            </a:r>
          </a:p>
          <a:p>
            <a:r>
              <a:rPr lang="en-GB" dirty="0">
                <a:latin typeface="Hind" panose="02000000000000000000" pitchFamily="2" charset="77"/>
                <a:cs typeface="Hind" panose="02000000000000000000" pitchFamily="2" charset="77"/>
              </a:rPr>
              <a:t>I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n the DDM, a key aspect is the 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difference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 between the activations of the different (e.g. cat / dog) detectors</a:t>
            </a:r>
          </a:p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When the difference reaches a threshold, the agent “decides” that the stimulus is a dog / cat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668579-C574-90C7-BB35-30C0814BC545}"/>
              </a:ext>
            </a:extLst>
          </p:cNvPr>
          <p:cNvGrpSpPr/>
          <p:nvPr/>
        </p:nvGrpSpPr>
        <p:grpSpPr>
          <a:xfrm>
            <a:off x="1174031" y="4675651"/>
            <a:ext cx="2295228" cy="1586205"/>
            <a:chOff x="3963841" y="3278868"/>
            <a:chExt cx="4115405" cy="258159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0B0AE66-1240-46D8-93CD-7CC5035C52F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963841" y="3930058"/>
              <a:ext cx="3924300" cy="19304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5FDCA6C-BA53-1B43-D3E1-2B7FA9D7BBD5}"/>
                </a:ext>
              </a:extLst>
            </p:cNvPr>
            <p:cNvSpPr txBox="1"/>
            <p:nvPr/>
          </p:nvSpPr>
          <p:spPr>
            <a:xfrm>
              <a:off x="4244087" y="3278868"/>
              <a:ext cx="3835159" cy="651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  <a:r>
                <a:rPr lang="en-ES" sz="1000" dirty="0">
                  <a:latin typeface="Arial" panose="020B0604020202020204" pitchFamily="34" charset="0"/>
                  <a:cs typeface="Arial" panose="020B0604020202020204" pitchFamily="34" charset="0"/>
                </a:rPr>
                <a:t>rajectories of Cat and Dog detectors in trial </a:t>
              </a:r>
              <a:r>
                <a:rPr lang="en-ES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t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A4ED850-64E9-7378-9365-827E9CA91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7900" y="3702977"/>
            <a:ext cx="4669794" cy="284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61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BD4D7-8628-DC0A-3B0F-3745715854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latin typeface="Bahnschrift" panose="020B0502040204020203" pitchFamily="34" charset="0"/>
              </a:rPr>
              <a:t>DDM main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36245-E0A6-99FB-0176-DA08DD9FB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57488" cy="4351338"/>
          </a:xfrm>
        </p:spPr>
        <p:txBody>
          <a:bodyPr/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DDM models decision making as a 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noisy accumulation of evidence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A4C9BA-AEB7-1E64-AD99-24CC594ACF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68" y="2395769"/>
            <a:ext cx="6426470" cy="39161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BE88F1-AE29-263C-D10D-F80E630240A4}"/>
              </a:ext>
            </a:extLst>
          </p:cNvPr>
          <p:cNvSpPr txBox="1"/>
          <p:nvPr/>
        </p:nvSpPr>
        <p:spPr>
          <a:xfrm>
            <a:off x="7487728" y="2743200"/>
            <a:ext cx="436640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</a:rPr>
              <a:t>Main parameters: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</a:rPr>
              <a:t>Drift rate</a:t>
            </a: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 (v):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average slope of the decision trajectory, that is, </a:t>
            </a:r>
            <a:r>
              <a:rPr lang="en-ES" i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speed of information uptake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Threshold separation (a): 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amount of information considered for a decision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Starting point (z)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: point where the accumulation process starts.  Reflects bias towards one of the thresholds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b="1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Nondecision time (t)</a:t>
            </a:r>
            <a:r>
              <a:rPr lang="en-ES" dirty="0">
                <a:latin typeface="Hind" panose="02000000000000000000" pitchFamily="2" charset="77"/>
                <a:cs typeface="Hind" panose="02000000000000000000" pitchFamily="2" charset="77"/>
                <a:sym typeface="Wingdings" pitchFamily="2" charset="2"/>
              </a:rPr>
              <a:t>: it captures all processes not related to the decission process. Reflected in rightward shifts in the RT distribution</a:t>
            </a:r>
            <a:endParaRPr lang="en-ES" dirty="0">
              <a:latin typeface="Hind" panose="02000000000000000000" pitchFamily="2" charset="77"/>
              <a:cs typeface="Hind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68007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1079</TotalTime>
  <Words>996</Words>
  <Application>Microsoft Macintosh PowerPoint</Application>
  <PresentationFormat>Widescreen</PresentationFormat>
  <Paragraphs>131</Paragraphs>
  <Slides>13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Bahnschrift</vt:lpstr>
      <vt:lpstr>Calibri</vt:lpstr>
      <vt:lpstr>Calibri Light</vt:lpstr>
      <vt:lpstr>Hind</vt:lpstr>
      <vt:lpstr>Office Theme</vt:lpstr>
      <vt:lpstr>PowerPoint Presentation</vt:lpstr>
      <vt:lpstr>Schedule</vt:lpstr>
      <vt:lpstr>What is (cognitive) modelling?</vt:lpstr>
      <vt:lpstr>Why (cognitive) modelling?</vt:lpstr>
      <vt:lpstr>Levels of modelling</vt:lpstr>
      <vt:lpstr>The opimization principle</vt:lpstr>
      <vt:lpstr>Modelling decision making</vt:lpstr>
      <vt:lpstr>Modelling decision making – the Drift Diffusion Model</vt:lpstr>
      <vt:lpstr>DDM main parameters</vt:lpstr>
      <vt:lpstr>DDM in Psychology</vt:lpstr>
      <vt:lpstr>DDM in Psychology</vt:lpstr>
      <vt:lpstr>DDM in Psychology</vt:lpstr>
      <vt:lpstr>Applications of the DDM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CIMCYC Workshop Computational modelling of behavioral data </dc:title>
  <dc:creator>CARLOS GONZÁLEZ GARCÍA</dc:creator>
  <cp:lastModifiedBy>CARLOS GONZÁLEZ GARCÍA</cp:lastModifiedBy>
  <cp:revision>44</cp:revision>
  <dcterms:created xsi:type="dcterms:W3CDTF">2022-05-27T08:25:42Z</dcterms:created>
  <dcterms:modified xsi:type="dcterms:W3CDTF">2022-06-02T08:20:26Z</dcterms:modified>
</cp:coreProperties>
</file>

<file path=docProps/thumbnail.jpeg>
</file>